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59" r:id="rId5"/>
    <p:sldId id="260" r:id="rId6"/>
    <p:sldId id="261" r:id="rId7"/>
    <p:sldId id="262" r:id="rId8"/>
    <p:sldId id="263" r:id="rId9"/>
    <p:sldId id="264" r:id="rId10"/>
    <p:sldId id="266" r:id="rId11"/>
    <p:sldId id="267" r:id="rId12"/>
  </p:sldIdLst>
  <p:sldSz cx="12192000" cy="6858000"/>
  <p:notesSz cx="6858000" cy="93138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E3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4DEE3A-0C99-4F72-8683-EFF6E9274063}" v="12" dt="2026-01-12T20:26:56.9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78" d="100"/>
          <a:sy n="78" d="100"/>
        </p:scale>
        <p:origin x="87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1/28/2026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1/28/2026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1/28/2026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1/28/2026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1/28/2026</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1/28/2026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1/28/2026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1/28/2026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1/28/2026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t>1/28/2026</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t>1/28/2026</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1/28/2026</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42889-7D05-52CC-7D92-61CEAB2C76AB}"/>
              </a:ext>
            </a:extLst>
          </p:cNvPr>
          <p:cNvSpPr>
            <a:spLocks noGrp="1"/>
          </p:cNvSpPr>
          <p:nvPr>
            <p:ph type="ctrTitle"/>
          </p:nvPr>
        </p:nvSpPr>
        <p:spPr>
          <a:xfrm>
            <a:off x="1042218" y="1592828"/>
            <a:ext cx="10019071" cy="3035808"/>
          </a:xfrm>
        </p:spPr>
        <p:txBody>
          <a:bodyPr/>
          <a:lstStyle/>
          <a:p>
            <a:r>
              <a:rPr lang="en-US" sz="6800" dirty="0"/>
              <a:t>Understanding and managing Designated Funds in churches</a:t>
            </a:r>
          </a:p>
        </p:txBody>
      </p:sp>
      <p:sp>
        <p:nvSpPr>
          <p:cNvPr id="3" name="Subtitle 2">
            <a:extLst>
              <a:ext uri="{FF2B5EF4-FFF2-40B4-BE49-F238E27FC236}">
                <a16:creationId xmlns:a16="http://schemas.microsoft.com/office/drawing/2014/main" id="{48401E45-33AB-B9DB-F966-DEC059847752}"/>
              </a:ext>
            </a:extLst>
          </p:cNvPr>
          <p:cNvSpPr>
            <a:spLocks noGrp="1"/>
          </p:cNvSpPr>
          <p:nvPr>
            <p:ph type="subTitle" idx="1"/>
          </p:nvPr>
        </p:nvSpPr>
        <p:spPr>
          <a:xfrm>
            <a:off x="883036" y="4988888"/>
            <a:ext cx="7891272" cy="1069848"/>
          </a:xfrm>
        </p:spPr>
        <p:txBody>
          <a:bodyPr/>
          <a:lstStyle/>
          <a:p>
            <a:r>
              <a:rPr lang="en-US" sz="2400" b="1" dirty="0"/>
              <a:t>CHURCH FINANCIAL </a:t>
            </a:r>
          </a:p>
          <a:p>
            <a:r>
              <a:rPr lang="en-US" sz="2400" b="1" dirty="0"/>
              <a:t>CONFERENCE </a:t>
            </a:r>
            <a:r>
              <a:rPr lang="en-US" sz="2400" dirty="0"/>
              <a:t>  </a:t>
            </a:r>
            <a:r>
              <a:rPr lang="en-US" sz="3600" b="1" dirty="0">
                <a:solidFill>
                  <a:srgbClr val="FF9D12"/>
                </a:solidFill>
                <a:latin typeface="Arial Black" panose="020B0A04020102020204" pitchFamily="34" charset="0"/>
              </a:rPr>
              <a:t>2026</a:t>
            </a:r>
          </a:p>
        </p:txBody>
      </p:sp>
      <p:sp>
        <p:nvSpPr>
          <p:cNvPr id="4" name="TextBox 3">
            <a:extLst>
              <a:ext uri="{FF2B5EF4-FFF2-40B4-BE49-F238E27FC236}">
                <a16:creationId xmlns:a16="http://schemas.microsoft.com/office/drawing/2014/main" id="{BEE35E1B-1CFD-4937-2BDB-A8709E66D865}"/>
              </a:ext>
            </a:extLst>
          </p:cNvPr>
          <p:cNvSpPr txBox="1"/>
          <p:nvPr/>
        </p:nvSpPr>
        <p:spPr>
          <a:xfrm>
            <a:off x="8622889" y="5751871"/>
            <a:ext cx="2686075"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Rockwell" panose="02060603020205020403"/>
                <a:ea typeface="+mn-ea"/>
                <a:cs typeface="+mn-cs"/>
              </a:rPr>
              <a:t>Tony Neal, CPA</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Rockwell" panose="02060603020205020403"/>
                <a:ea typeface="+mn-ea"/>
                <a:cs typeface="+mn-cs"/>
              </a:rPr>
              <a:t>Church Financial Services</a:t>
            </a:r>
          </a:p>
        </p:txBody>
      </p:sp>
    </p:spTree>
    <p:extLst>
      <p:ext uri="{BB962C8B-B14F-4D97-AF65-F5344CB8AC3E}">
        <p14:creationId xmlns:p14="http://schemas.microsoft.com/office/powerpoint/2010/main" val="28556813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20541-F76C-EFE1-DCBF-1D022279D549}"/>
              </a:ext>
            </a:extLst>
          </p:cNvPr>
          <p:cNvSpPr>
            <a:spLocks noGrp="1"/>
          </p:cNvSpPr>
          <p:nvPr>
            <p:ph type="title"/>
          </p:nvPr>
        </p:nvSpPr>
        <p:spPr/>
        <p:txBody>
          <a:bodyPr/>
          <a:lstStyle/>
          <a:p>
            <a:r>
              <a:rPr kumimoji="0" lang="en-US" sz="5400" b="0" i="0" u="none" strike="noStrike" kern="1200" cap="all" spc="0" normalizeH="0" baseline="0" noProof="0" dirty="0">
                <a:ln>
                  <a:noFill/>
                </a:ln>
                <a:blipFill>
                  <a:blip r:embed="rId2">
                    <a:extLst>
                      <a:ext uri="{28A0092B-C50C-407E-A947-70E740481C1C}">
                        <a14:useLocalDpi xmlns:a14="http://schemas.microsoft.com/office/drawing/2010/main" val="0"/>
                      </a:ext>
                    </a:extLst>
                  </a:blip>
                  <a:tile tx="6350" ty="-127000" sx="65000" sy="64000" flip="none" algn="tl"/>
                </a:blipFill>
                <a:effectLst/>
                <a:uLnTx/>
                <a:uFillTx/>
                <a:latin typeface="Rockwell Condensed" panose="02060603050405020104"/>
                <a:ea typeface="+mj-ea"/>
                <a:cs typeface="+mj-cs"/>
              </a:rPr>
              <a:t>Benevolence Designated fund </a:t>
            </a:r>
            <a:endParaRPr lang="en-US" dirty="0"/>
          </a:p>
        </p:txBody>
      </p:sp>
      <p:sp>
        <p:nvSpPr>
          <p:cNvPr id="3" name="Content Placeholder 2">
            <a:extLst>
              <a:ext uri="{FF2B5EF4-FFF2-40B4-BE49-F238E27FC236}">
                <a16:creationId xmlns:a16="http://schemas.microsoft.com/office/drawing/2014/main" id="{65BB1DA1-EA00-96E2-EF89-0DA1A04A646E}"/>
              </a:ext>
            </a:extLst>
          </p:cNvPr>
          <p:cNvSpPr>
            <a:spLocks noGrp="1"/>
          </p:cNvSpPr>
          <p:nvPr>
            <p:ph idx="1"/>
          </p:nvPr>
        </p:nvSpPr>
        <p:spPr>
          <a:xfrm>
            <a:off x="491613" y="1691148"/>
            <a:ext cx="10868813" cy="4682220"/>
          </a:xfrm>
        </p:spPr>
        <p:txBody>
          <a:bodyPr>
            <a:noAutofit/>
          </a:bodyPr>
          <a:lstStyle/>
          <a:p>
            <a:pPr marL="0" indent="0">
              <a:buNone/>
            </a:pPr>
            <a:r>
              <a:rPr lang="en-US" sz="2300" dirty="0"/>
              <a:t>Also, the benevolence committee or church should record the required Internal Revenue Service documentation for benevolence requests including:</a:t>
            </a:r>
          </a:p>
          <a:p>
            <a:pPr marL="0" indent="0">
              <a:buNone/>
            </a:pPr>
            <a:r>
              <a:rPr lang="en-US" sz="2300" dirty="0"/>
              <a:t>1. A complete description of the assistance. </a:t>
            </a:r>
          </a:p>
          <a:p>
            <a:pPr marL="0" indent="0">
              <a:buNone/>
            </a:pPr>
            <a:r>
              <a:rPr lang="en-US" sz="2300" dirty="0"/>
              <a:t>2. The purpose for which the aid was given. </a:t>
            </a:r>
          </a:p>
          <a:p>
            <a:pPr marL="0" indent="0">
              <a:buNone/>
            </a:pPr>
            <a:r>
              <a:rPr lang="en-US" sz="2300" dirty="0"/>
              <a:t>3. The church or benevolence committee’s objective criteria for disbursing assistance under the benevolence fund. </a:t>
            </a:r>
          </a:p>
          <a:p>
            <a:pPr marL="0" indent="0">
              <a:buNone/>
            </a:pPr>
            <a:r>
              <a:rPr lang="en-US" sz="2300" dirty="0"/>
              <a:t>4. How the recipients were selected. </a:t>
            </a:r>
          </a:p>
          <a:p>
            <a:pPr marL="0" indent="0">
              <a:buNone/>
            </a:pPr>
            <a:r>
              <a:rPr lang="en-US" sz="2300" dirty="0"/>
              <a:t>5. The name, address, and amount distributed to each recipient. </a:t>
            </a:r>
          </a:p>
          <a:p>
            <a:pPr marL="0" indent="0">
              <a:buNone/>
            </a:pPr>
            <a:r>
              <a:rPr lang="en-US" sz="2300" dirty="0"/>
              <a:t>6. Any relationship between a recipient and officers, directors, or key employees or substantial contributors to the church.</a:t>
            </a:r>
          </a:p>
        </p:txBody>
      </p:sp>
    </p:spTree>
    <p:extLst>
      <p:ext uri="{BB962C8B-B14F-4D97-AF65-F5344CB8AC3E}">
        <p14:creationId xmlns:p14="http://schemas.microsoft.com/office/powerpoint/2010/main" val="35285265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A4A23-EEC0-292F-EEEC-364DBCEFADA8}"/>
              </a:ext>
            </a:extLst>
          </p:cNvPr>
          <p:cNvSpPr>
            <a:spLocks noGrp="1"/>
          </p:cNvSpPr>
          <p:nvPr>
            <p:ph type="title"/>
          </p:nvPr>
        </p:nvSpPr>
        <p:spPr/>
        <p:txBody>
          <a:bodyPr/>
          <a:lstStyle/>
          <a:p>
            <a:r>
              <a:rPr lang="en-US" dirty="0"/>
              <a:t>Designated funds Conclusions</a:t>
            </a:r>
          </a:p>
        </p:txBody>
      </p:sp>
      <p:sp>
        <p:nvSpPr>
          <p:cNvPr id="3" name="Content Placeholder 2">
            <a:extLst>
              <a:ext uri="{FF2B5EF4-FFF2-40B4-BE49-F238E27FC236}">
                <a16:creationId xmlns:a16="http://schemas.microsoft.com/office/drawing/2014/main" id="{CE49332E-122E-842A-D6D5-C8D946CE43BA}"/>
              </a:ext>
            </a:extLst>
          </p:cNvPr>
          <p:cNvSpPr>
            <a:spLocks noGrp="1"/>
          </p:cNvSpPr>
          <p:nvPr>
            <p:ph idx="1"/>
          </p:nvPr>
        </p:nvSpPr>
        <p:spPr>
          <a:xfrm>
            <a:off x="536713" y="1779639"/>
            <a:ext cx="10585439" cy="4521770"/>
          </a:xfrm>
        </p:spPr>
        <p:txBody>
          <a:bodyPr>
            <a:normAutofit fontScale="77500" lnSpcReduction="20000"/>
          </a:bodyPr>
          <a:lstStyle/>
          <a:p>
            <a:r>
              <a:rPr lang="en-US" sz="2600" dirty="0"/>
              <a:t>Designated funds can be valuable but require wisdom and diligent management</a:t>
            </a:r>
          </a:p>
          <a:p>
            <a:endParaRPr lang="en-US" sz="2600" dirty="0"/>
          </a:p>
          <a:p>
            <a:r>
              <a:rPr lang="en-US" sz="2600" dirty="0"/>
              <a:t>Transparency is essential for overall financial health of church</a:t>
            </a:r>
          </a:p>
          <a:p>
            <a:endParaRPr lang="en-US" sz="2600" dirty="0"/>
          </a:p>
          <a:p>
            <a:r>
              <a:rPr lang="en-US" sz="2600" dirty="0"/>
              <a:t>Everything must be meticulously tracked and detailed records should be kept for each fund</a:t>
            </a:r>
          </a:p>
          <a:p>
            <a:endParaRPr lang="en-US" sz="2600" dirty="0"/>
          </a:p>
          <a:p>
            <a:r>
              <a:rPr lang="en-US" sz="2600" dirty="0"/>
              <a:t>Designated funds can be resourced with direct donations from individuals or church allocated</a:t>
            </a:r>
          </a:p>
          <a:p>
            <a:endParaRPr lang="en-US" sz="2600" dirty="0"/>
          </a:p>
          <a:p>
            <a:r>
              <a:rPr lang="en-US" sz="2600" dirty="0"/>
              <a:t>Designated funds are </a:t>
            </a:r>
            <a:r>
              <a:rPr lang="en-US" sz="2600"/>
              <a:t>not same </a:t>
            </a:r>
            <a:r>
              <a:rPr lang="en-US" sz="2600" dirty="0"/>
              <a:t>as donor restricted funds.  Designated are eligible to be treated in the same manner as restricted, but restricted can’t be treated as designated.</a:t>
            </a:r>
          </a:p>
          <a:p>
            <a:pPr marL="0" indent="0">
              <a:buNone/>
            </a:pPr>
            <a:r>
              <a:rPr lang="en-US" sz="2400" dirty="0"/>
              <a:t> </a:t>
            </a:r>
          </a:p>
          <a:p>
            <a:endParaRPr lang="en-US" dirty="0"/>
          </a:p>
          <a:p>
            <a:endParaRPr lang="en-US" dirty="0"/>
          </a:p>
        </p:txBody>
      </p:sp>
    </p:spTree>
    <p:extLst>
      <p:ext uri="{BB962C8B-B14F-4D97-AF65-F5344CB8AC3E}">
        <p14:creationId xmlns:p14="http://schemas.microsoft.com/office/powerpoint/2010/main" val="21248542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8B7B9-C04E-2C6E-F600-E1561C7131D2}"/>
              </a:ext>
            </a:extLst>
          </p:cNvPr>
          <p:cNvSpPr>
            <a:spLocks noGrp="1"/>
          </p:cNvSpPr>
          <p:nvPr>
            <p:ph type="title"/>
          </p:nvPr>
        </p:nvSpPr>
        <p:spPr/>
        <p:txBody>
          <a:bodyPr/>
          <a:lstStyle/>
          <a:p>
            <a:r>
              <a:rPr lang="en-US" dirty="0"/>
              <a:t>Designated Funds . . .</a:t>
            </a:r>
          </a:p>
        </p:txBody>
      </p:sp>
      <p:sp>
        <p:nvSpPr>
          <p:cNvPr id="3" name="Content Placeholder 2">
            <a:extLst>
              <a:ext uri="{FF2B5EF4-FFF2-40B4-BE49-F238E27FC236}">
                <a16:creationId xmlns:a16="http://schemas.microsoft.com/office/drawing/2014/main" id="{DF8A5577-2839-8CD2-3622-6CF5392AA5EF}"/>
              </a:ext>
            </a:extLst>
          </p:cNvPr>
          <p:cNvSpPr>
            <a:spLocks noGrp="1"/>
          </p:cNvSpPr>
          <p:nvPr>
            <p:ph idx="1"/>
          </p:nvPr>
        </p:nvSpPr>
        <p:spPr/>
        <p:txBody>
          <a:bodyPr/>
          <a:lstStyle/>
          <a:p>
            <a:r>
              <a:rPr lang="en-US" dirty="0"/>
              <a:t>Money either given by donors or set aside by church leadership for a specific ministry, project, or purpose (e.g., mission trips, building maintenance, youth camp)</a:t>
            </a:r>
          </a:p>
          <a:p>
            <a:endParaRPr lang="en-US" dirty="0"/>
          </a:p>
          <a:p>
            <a:r>
              <a:rPr lang="en-US" dirty="0"/>
              <a:t>Provide ability to give to specific causes in addition to tithes/offering to delineate from general funds used for operations (lights, ministries, missions, staff, utilities, etc.) </a:t>
            </a:r>
          </a:p>
          <a:p>
            <a:endParaRPr lang="en-US" dirty="0"/>
          </a:p>
          <a:p>
            <a:r>
              <a:rPr lang="en-US" dirty="0"/>
              <a:t>Typically, a church committee or the congregation pre-approves fund with specific guidelines for uses (either time or specific goal in mind), though it could also be a perpetual fund</a:t>
            </a:r>
          </a:p>
        </p:txBody>
      </p:sp>
    </p:spTree>
    <p:extLst>
      <p:ext uri="{BB962C8B-B14F-4D97-AF65-F5344CB8AC3E}">
        <p14:creationId xmlns:p14="http://schemas.microsoft.com/office/powerpoint/2010/main" val="34545160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BC166-596B-0375-B472-0AAFA2B6BF8F}"/>
              </a:ext>
            </a:extLst>
          </p:cNvPr>
          <p:cNvSpPr>
            <a:spLocks noGrp="1"/>
          </p:cNvSpPr>
          <p:nvPr>
            <p:ph type="title"/>
          </p:nvPr>
        </p:nvSpPr>
        <p:spPr/>
        <p:txBody>
          <a:bodyPr/>
          <a:lstStyle/>
          <a:p>
            <a:r>
              <a:rPr lang="en-US" dirty="0"/>
              <a:t>Types of designated funds </a:t>
            </a:r>
          </a:p>
        </p:txBody>
      </p:sp>
      <p:sp>
        <p:nvSpPr>
          <p:cNvPr id="3" name="Content Placeholder 2">
            <a:extLst>
              <a:ext uri="{FF2B5EF4-FFF2-40B4-BE49-F238E27FC236}">
                <a16:creationId xmlns:a16="http://schemas.microsoft.com/office/drawing/2014/main" id="{E9653438-DAFA-F0BC-6EAA-64291607FA71}"/>
              </a:ext>
            </a:extLst>
          </p:cNvPr>
          <p:cNvSpPr>
            <a:spLocks noGrp="1"/>
          </p:cNvSpPr>
          <p:nvPr>
            <p:ph idx="1"/>
          </p:nvPr>
        </p:nvSpPr>
        <p:spPr>
          <a:xfrm>
            <a:off x="794545" y="2093976"/>
            <a:ext cx="10058400" cy="4050792"/>
          </a:xfrm>
        </p:spPr>
        <p:txBody>
          <a:bodyPr/>
          <a:lstStyle/>
          <a:p>
            <a:r>
              <a:rPr lang="en-US" sz="2100" dirty="0"/>
              <a:t>Church ministry/mission – Benevolence, Student Ministry, Mission Trip, etc.</a:t>
            </a:r>
          </a:p>
          <a:p>
            <a:endParaRPr lang="en-US" sz="2100" dirty="0"/>
          </a:p>
          <a:p>
            <a:r>
              <a:rPr lang="en-US" sz="2100" dirty="0"/>
              <a:t>Church project – Building, Property, etc.</a:t>
            </a:r>
          </a:p>
          <a:p>
            <a:endParaRPr lang="en-US" sz="2100" dirty="0"/>
          </a:p>
          <a:p>
            <a:r>
              <a:rPr lang="en-US" sz="2100" dirty="0"/>
              <a:t>Church sponsored mission organizations – Lottie Moon, Annie Armstrong, etc.</a:t>
            </a:r>
          </a:p>
          <a:p>
            <a:endParaRPr lang="en-US" sz="2100" dirty="0"/>
          </a:p>
          <a:p>
            <a:r>
              <a:rPr lang="en-US" sz="2100" dirty="0"/>
              <a:t>Church love offerings – Revival Speaker, Worship Concert Musician(s), etc.</a:t>
            </a:r>
          </a:p>
          <a:p>
            <a:endParaRPr lang="en-US" sz="2100" dirty="0"/>
          </a:p>
          <a:p>
            <a:pPr marL="0" indent="0">
              <a:buNone/>
            </a:pPr>
            <a:endParaRPr lang="en-US" dirty="0"/>
          </a:p>
        </p:txBody>
      </p:sp>
    </p:spTree>
    <p:extLst>
      <p:ext uri="{BB962C8B-B14F-4D97-AF65-F5344CB8AC3E}">
        <p14:creationId xmlns:p14="http://schemas.microsoft.com/office/powerpoint/2010/main" val="2415549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0AE834-4E67-E083-1BF8-85ABBD41666D}"/>
              </a:ext>
            </a:extLst>
          </p:cNvPr>
          <p:cNvSpPr>
            <a:spLocks noGrp="1"/>
          </p:cNvSpPr>
          <p:nvPr>
            <p:ph type="title"/>
          </p:nvPr>
        </p:nvSpPr>
        <p:spPr>
          <a:xfrm>
            <a:off x="1069847" y="484632"/>
            <a:ext cx="10325739" cy="1609344"/>
          </a:xfrm>
        </p:spPr>
        <p:txBody>
          <a:bodyPr/>
          <a:lstStyle/>
          <a:p>
            <a:r>
              <a:rPr lang="en-US" dirty="0"/>
              <a:t>Designated fund characteristics</a:t>
            </a:r>
          </a:p>
        </p:txBody>
      </p:sp>
      <p:sp>
        <p:nvSpPr>
          <p:cNvPr id="3" name="Content Placeholder 2">
            <a:extLst>
              <a:ext uri="{FF2B5EF4-FFF2-40B4-BE49-F238E27FC236}">
                <a16:creationId xmlns:a16="http://schemas.microsoft.com/office/drawing/2014/main" id="{34AC7C37-1FC3-60F5-B08A-FB021341D011}"/>
              </a:ext>
            </a:extLst>
          </p:cNvPr>
          <p:cNvSpPr>
            <a:spLocks noGrp="1"/>
          </p:cNvSpPr>
          <p:nvPr>
            <p:ph idx="1"/>
          </p:nvPr>
        </p:nvSpPr>
        <p:spPr>
          <a:xfrm>
            <a:off x="1069847" y="1887794"/>
            <a:ext cx="9607985" cy="4256974"/>
          </a:xfrm>
        </p:spPr>
        <p:txBody>
          <a:bodyPr>
            <a:normAutofit fontScale="92500" lnSpcReduction="10000"/>
          </a:bodyPr>
          <a:lstStyle/>
          <a:p>
            <a:r>
              <a:rPr lang="en-US" dirty="0"/>
              <a:t>Church approves purpose and administration of funds in advance in order for donor to receive contribution credit</a:t>
            </a:r>
          </a:p>
          <a:p>
            <a:endParaRPr lang="en-US" dirty="0"/>
          </a:p>
          <a:p>
            <a:r>
              <a:rPr lang="en-US" dirty="0"/>
              <a:t>Church can approve a designated fund </a:t>
            </a:r>
          </a:p>
          <a:p>
            <a:pPr marL="0" indent="0">
              <a:buNone/>
            </a:pPr>
            <a:r>
              <a:rPr lang="en-US" dirty="0"/>
              <a:t>	1- to accept donations from donors directly</a:t>
            </a:r>
          </a:p>
          <a:p>
            <a:pPr marL="0" indent="0">
              <a:buNone/>
            </a:pPr>
            <a:r>
              <a:rPr lang="en-US" dirty="0"/>
              <a:t>	2 - that restrict funds to only be from church allocated resources</a:t>
            </a:r>
          </a:p>
          <a:p>
            <a:pPr marL="0" indent="0">
              <a:buNone/>
            </a:pPr>
            <a:r>
              <a:rPr lang="en-US" dirty="0"/>
              <a:t>	3 – or both donor given and church allocated funds</a:t>
            </a:r>
          </a:p>
          <a:p>
            <a:pPr marL="0" indent="0">
              <a:buNone/>
            </a:pPr>
            <a:endParaRPr lang="en-US" dirty="0"/>
          </a:p>
          <a:p>
            <a:r>
              <a:rPr lang="en-US" dirty="0"/>
              <a:t>Church must track funds separately from general fund and insure the spent appropriately within state and federal laws</a:t>
            </a:r>
          </a:p>
          <a:p>
            <a:endParaRPr lang="en-US" dirty="0"/>
          </a:p>
          <a:p>
            <a:r>
              <a:rPr lang="en-US" dirty="0"/>
              <a:t>Church cannot spend for unintended purpose without prior written agreement</a:t>
            </a:r>
          </a:p>
          <a:p>
            <a:endParaRPr lang="en-US" dirty="0"/>
          </a:p>
          <a:p>
            <a:endParaRPr lang="en-US" dirty="0"/>
          </a:p>
          <a:p>
            <a:endParaRPr lang="en-US" dirty="0"/>
          </a:p>
        </p:txBody>
      </p:sp>
    </p:spTree>
    <p:extLst>
      <p:ext uri="{BB962C8B-B14F-4D97-AF65-F5344CB8AC3E}">
        <p14:creationId xmlns:p14="http://schemas.microsoft.com/office/powerpoint/2010/main" val="36380697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50EB8-B069-53BE-AC39-0E14234909DC}"/>
              </a:ext>
            </a:extLst>
          </p:cNvPr>
          <p:cNvSpPr>
            <a:spLocks noGrp="1"/>
          </p:cNvSpPr>
          <p:nvPr>
            <p:ph type="title"/>
          </p:nvPr>
        </p:nvSpPr>
        <p:spPr/>
        <p:txBody>
          <a:bodyPr/>
          <a:lstStyle/>
          <a:p>
            <a:r>
              <a:rPr lang="en-US" dirty="0"/>
              <a:t>Designated fund characteristics</a:t>
            </a:r>
          </a:p>
        </p:txBody>
      </p:sp>
      <p:sp>
        <p:nvSpPr>
          <p:cNvPr id="3" name="Content Placeholder 2">
            <a:extLst>
              <a:ext uri="{FF2B5EF4-FFF2-40B4-BE49-F238E27FC236}">
                <a16:creationId xmlns:a16="http://schemas.microsoft.com/office/drawing/2014/main" id="{5A28C973-F8F7-9F12-2FB6-97506488FAF0}"/>
              </a:ext>
            </a:extLst>
          </p:cNvPr>
          <p:cNvSpPr>
            <a:spLocks noGrp="1"/>
          </p:cNvSpPr>
          <p:nvPr>
            <p:ph idx="1"/>
          </p:nvPr>
        </p:nvSpPr>
        <p:spPr>
          <a:xfrm>
            <a:off x="983226" y="2005781"/>
            <a:ext cx="10145022" cy="4166419"/>
          </a:xfrm>
        </p:spPr>
        <p:txBody>
          <a:bodyPr/>
          <a:lstStyle/>
          <a:p>
            <a:r>
              <a:rPr lang="en-US" dirty="0"/>
              <a:t>Each designated fund should have a </a:t>
            </a:r>
            <a:r>
              <a:rPr lang="en-US" b="1" i="1" dirty="0"/>
              <a:t>written policy </a:t>
            </a:r>
            <a:r>
              <a:rPr lang="en-US" dirty="0"/>
              <a:t>with a way to end the designated fund</a:t>
            </a:r>
          </a:p>
          <a:p>
            <a:endParaRPr lang="en-US" dirty="0"/>
          </a:p>
          <a:p>
            <a:r>
              <a:rPr lang="en-US" dirty="0"/>
              <a:t>A new written designated fund policy will </a:t>
            </a:r>
            <a:r>
              <a:rPr lang="en-US" b="1" i="1" dirty="0"/>
              <a:t>only</a:t>
            </a:r>
            <a:r>
              <a:rPr lang="en-US" dirty="0"/>
              <a:t> be applicable to monies received after policy approved and </a:t>
            </a:r>
            <a:r>
              <a:rPr lang="en-US" b="1" i="1" dirty="0"/>
              <a:t>may not</a:t>
            </a:r>
            <a:r>
              <a:rPr lang="en-US" dirty="0"/>
              <a:t> be applied to </a:t>
            </a:r>
            <a:r>
              <a:rPr lang="en-US" b="1" i="1" dirty="0"/>
              <a:t>previously</a:t>
            </a:r>
            <a:r>
              <a:rPr lang="en-US" dirty="0"/>
              <a:t> received gifts</a:t>
            </a:r>
          </a:p>
          <a:p>
            <a:endParaRPr lang="en-US" dirty="0"/>
          </a:p>
          <a:p>
            <a:r>
              <a:rPr lang="en-US" dirty="0"/>
              <a:t>The church must maintain and control funds in the designated fund in order for the donor to eligible for a charitable contribution (</a:t>
            </a:r>
            <a:r>
              <a:rPr lang="en-US" b="1" i="1" dirty="0"/>
              <a:t>IRS requires </a:t>
            </a:r>
            <a:r>
              <a:rPr lang="en-US" dirty="0"/>
              <a:t>that</a:t>
            </a:r>
            <a:r>
              <a:rPr lang="en-US" b="1" i="1" dirty="0"/>
              <a:t> </a:t>
            </a:r>
            <a:r>
              <a:rPr lang="en-US" dirty="0"/>
              <a:t>the church have control and discretion )</a:t>
            </a:r>
          </a:p>
          <a:p>
            <a:pPr marL="0" indent="0">
              <a:buNone/>
            </a:pPr>
            <a:endParaRPr lang="en-US" dirty="0"/>
          </a:p>
          <a:p>
            <a:endParaRPr lang="en-US" dirty="0"/>
          </a:p>
        </p:txBody>
      </p:sp>
    </p:spTree>
    <p:extLst>
      <p:ext uri="{BB962C8B-B14F-4D97-AF65-F5344CB8AC3E}">
        <p14:creationId xmlns:p14="http://schemas.microsoft.com/office/powerpoint/2010/main" val="2772824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A024E-67E3-CEB7-EAF1-20493F7B922C}"/>
              </a:ext>
            </a:extLst>
          </p:cNvPr>
          <p:cNvSpPr>
            <a:spLocks noGrp="1"/>
          </p:cNvSpPr>
          <p:nvPr>
            <p:ph type="title"/>
          </p:nvPr>
        </p:nvSpPr>
        <p:spPr/>
        <p:txBody>
          <a:bodyPr/>
          <a:lstStyle/>
          <a:p>
            <a:r>
              <a:rPr lang="en-US" dirty="0"/>
              <a:t>designated Fund establishment</a:t>
            </a:r>
          </a:p>
        </p:txBody>
      </p:sp>
      <p:sp>
        <p:nvSpPr>
          <p:cNvPr id="3" name="Content Placeholder 2">
            <a:extLst>
              <a:ext uri="{FF2B5EF4-FFF2-40B4-BE49-F238E27FC236}">
                <a16:creationId xmlns:a16="http://schemas.microsoft.com/office/drawing/2014/main" id="{1556D9AD-E9E4-F1FC-8EBD-2A8767DE1C28}"/>
              </a:ext>
            </a:extLst>
          </p:cNvPr>
          <p:cNvSpPr>
            <a:spLocks noGrp="1"/>
          </p:cNvSpPr>
          <p:nvPr>
            <p:ph idx="1"/>
          </p:nvPr>
        </p:nvSpPr>
        <p:spPr>
          <a:xfrm>
            <a:off x="1069848" y="2121408"/>
            <a:ext cx="10197920" cy="4050792"/>
          </a:xfrm>
        </p:spPr>
        <p:txBody>
          <a:bodyPr/>
          <a:lstStyle/>
          <a:p>
            <a:r>
              <a:rPr lang="en-US" dirty="0"/>
              <a:t>Church needs a written policy laying out process for establishment of a designated fund (giving steps to follow to request and authorizing a team or church approval)</a:t>
            </a:r>
          </a:p>
          <a:p>
            <a:endParaRPr lang="en-US" dirty="0"/>
          </a:p>
          <a:p>
            <a:r>
              <a:rPr lang="en-US" dirty="0"/>
              <a:t>No donations should be deposited for a designation prior to church approval process (if the church doesn’t approve designated fund no donations should be accepted for the designation)</a:t>
            </a:r>
          </a:p>
          <a:p>
            <a:endParaRPr lang="en-US" dirty="0"/>
          </a:p>
          <a:p>
            <a:r>
              <a:rPr lang="en-US" dirty="0"/>
              <a:t>A list of contributors and their contributions should be maintained for IRS record-keeping requirements</a:t>
            </a:r>
          </a:p>
          <a:p>
            <a:endParaRPr lang="en-US" dirty="0"/>
          </a:p>
          <a:p>
            <a:endParaRPr lang="en-US" dirty="0"/>
          </a:p>
        </p:txBody>
      </p:sp>
    </p:spTree>
    <p:extLst>
      <p:ext uri="{BB962C8B-B14F-4D97-AF65-F5344CB8AC3E}">
        <p14:creationId xmlns:p14="http://schemas.microsoft.com/office/powerpoint/2010/main" val="166643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E5142-C3E5-151C-CE69-1F6FACBE2464}"/>
              </a:ext>
            </a:extLst>
          </p:cNvPr>
          <p:cNvSpPr>
            <a:spLocks noGrp="1"/>
          </p:cNvSpPr>
          <p:nvPr>
            <p:ph type="title"/>
          </p:nvPr>
        </p:nvSpPr>
        <p:spPr/>
        <p:txBody>
          <a:bodyPr>
            <a:normAutofit/>
          </a:bodyPr>
          <a:lstStyle/>
          <a:p>
            <a:r>
              <a:rPr lang="en-US" dirty="0"/>
              <a:t>Working Model for designated Fund establishment</a:t>
            </a:r>
          </a:p>
        </p:txBody>
      </p:sp>
      <p:sp>
        <p:nvSpPr>
          <p:cNvPr id="3" name="Content Placeholder 2">
            <a:extLst>
              <a:ext uri="{FF2B5EF4-FFF2-40B4-BE49-F238E27FC236}">
                <a16:creationId xmlns:a16="http://schemas.microsoft.com/office/drawing/2014/main" id="{ED3A74AF-E7A7-BB31-450C-156F7245B2E7}"/>
              </a:ext>
            </a:extLst>
          </p:cNvPr>
          <p:cNvSpPr>
            <a:spLocks noGrp="1"/>
          </p:cNvSpPr>
          <p:nvPr>
            <p:ph idx="1"/>
          </p:nvPr>
        </p:nvSpPr>
        <p:spPr>
          <a:xfrm>
            <a:off x="462117" y="2093975"/>
            <a:ext cx="10825316" cy="4279393"/>
          </a:xfrm>
        </p:spPr>
        <p:txBody>
          <a:bodyPr>
            <a:normAutofit/>
          </a:bodyPr>
          <a:lstStyle/>
          <a:p>
            <a:r>
              <a:rPr lang="en-US" sz="2300" dirty="0"/>
              <a:t>The established designated fund must meet the following requirements in writing by the church or authorized committee:</a:t>
            </a:r>
          </a:p>
          <a:p>
            <a:pPr marL="0" indent="0">
              <a:buNone/>
            </a:pPr>
            <a:r>
              <a:rPr lang="en-US" sz="2300" dirty="0"/>
              <a:t>	1 </a:t>
            </a:r>
            <a:r>
              <a:rPr lang="en-US" sz="2100" dirty="0"/>
              <a:t>The purpose of the fund &amp; how it furthers the mission/ministry of the church.</a:t>
            </a:r>
          </a:p>
          <a:p>
            <a:pPr marL="0" indent="0">
              <a:buNone/>
            </a:pPr>
            <a:endParaRPr lang="en-US" sz="2100" dirty="0"/>
          </a:p>
          <a:p>
            <a:pPr marL="0" indent="0">
              <a:buNone/>
            </a:pPr>
            <a:r>
              <a:rPr lang="en-US" sz="2100" dirty="0"/>
              <a:t>	2 Procedures for how the fund will be spent &amp; recorded needs to be included.</a:t>
            </a:r>
          </a:p>
          <a:p>
            <a:pPr marL="0" indent="0">
              <a:buNone/>
            </a:pPr>
            <a:endParaRPr lang="en-US" sz="2100" dirty="0"/>
          </a:p>
          <a:p>
            <a:pPr marL="0" indent="0">
              <a:buNone/>
            </a:pPr>
            <a:r>
              <a:rPr lang="en-US" sz="2100" dirty="0"/>
              <a:t>	3 The process for ending/closing the fund needs to be stated.</a:t>
            </a:r>
          </a:p>
          <a:p>
            <a:pPr marL="0" indent="0">
              <a:buNone/>
            </a:pPr>
            <a:endParaRPr lang="en-US" sz="2100" dirty="0"/>
          </a:p>
          <a:p>
            <a:pPr marL="0" indent="0">
              <a:buNone/>
            </a:pPr>
            <a:r>
              <a:rPr lang="en-US" sz="2100" dirty="0"/>
              <a:t>	4 Describe how monies remaining should be disbursed after fund closed.</a:t>
            </a:r>
          </a:p>
          <a:p>
            <a:pPr marL="617220" lvl="1" indent="-342900">
              <a:buAutoNum type="arabicParenR"/>
            </a:pPr>
            <a:endParaRPr lang="en-US" dirty="0"/>
          </a:p>
          <a:p>
            <a:pPr marL="274320" lvl="1" indent="0">
              <a:buNone/>
            </a:pPr>
            <a:endParaRPr lang="en-US" dirty="0"/>
          </a:p>
          <a:p>
            <a:pPr marL="274320" lvl="1" indent="0">
              <a:buNone/>
            </a:pPr>
            <a:endParaRPr lang="en-US" dirty="0"/>
          </a:p>
        </p:txBody>
      </p:sp>
    </p:spTree>
    <p:extLst>
      <p:ext uri="{BB962C8B-B14F-4D97-AF65-F5344CB8AC3E}">
        <p14:creationId xmlns:p14="http://schemas.microsoft.com/office/powerpoint/2010/main" val="694089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004D2-DC58-2850-A008-5A975373EE64}"/>
              </a:ext>
            </a:extLst>
          </p:cNvPr>
          <p:cNvSpPr>
            <a:spLocks noGrp="1"/>
          </p:cNvSpPr>
          <p:nvPr>
            <p:ph type="title"/>
          </p:nvPr>
        </p:nvSpPr>
        <p:spPr>
          <a:xfrm>
            <a:off x="769156" y="405119"/>
            <a:ext cx="10356044" cy="1609344"/>
          </a:xfrm>
        </p:spPr>
        <p:txBody>
          <a:bodyPr>
            <a:normAutofit/>
          </a:bodyPr>
          <a:lstStyle/>
          <a:p>
            <a:r>
              <a:rPr lang="en-US" dirty="0"/>
              <a:t>Sample – Church can Use as model for setting up of a designated funds</a:t>
            </a:r>
          </a:p>
        </p:txBody>
      </p:sp>
      <p:sp>
        <p:nvSpPr>
          <p:cNvPr id="3" name="Content Placeholder 2">
            <a:extLst>
              <a:ext uri="{FF2B5EF4-FFF2-40B4-BE49-F238E27FC236}">
                <a16:creationId xmlns:a16="http://schemas.microsoft.com/office/drawing/2014/main" id="{371FA43E-3EB2-78D6-E7BA-0DC9952F7091}"/>
              </a:ext>
            </a:extLst>
          </p:cNvPr>
          <p:cNvSpPr>
            <a:spLocks noGrp="1"/>
          </p:cNvSpPr>
          <p:nvPr>
            <p:ph idx="1"/>
          </p:nvPr>
        </p:nvSpPr>
        <p:spPr>
          <a:xfrm>
            <a:off x="769156" y="2014463"/>
            <a:ext cx="10501818" cy="4167676"/>
          </a:xfrm>
        </p:spPr>
        <p:txBody>
          <a:bodyPr>
            <a:noAutofit/>
          </a:bodyPr>
          <a:lstStyle/>
          <a:p>
            <a:pPr marL="0" indent="0">
              <a:buNone/>
            </a:pPr>
            <a:r>
              <a:rPr lang="en-US" sz="2200" dirty="0"/>
              <a:t>The church, in exercise of its religious purposes, has established </a:t>
            </a:r>
            <a:r>
              <a:rPr lang="en-US" sz="2200" i="1" dirty="0"/>
              <a:t>(name of designated fund and the purpose of this fund)</a:t>
            </a:r>
            <a:r>
              <a:rPr lang="en-US" sz="2200" dirty="0"/>
              <a:t>. The church welcomes contributions to the fund. The administration of the fund, including all disbursements, is subject to the control and discretion of the </a:t>
            </a:r>
            <a:r>
              <a:rPr lang="en-US" sz="2200" i="1" dirty="0"/>
              <a:t>(name of the church committee) </a:t>
            </a:r>
            <a:r>
              <a:rPr lang="en-US" sz="2200" dirty="0"/>
              <a:t>or church. The committee may consider recommendations from anyone, but in no event is the committee bound in any way to honor the recommendations. Donors will not be permitted to recover a contribution on the grounds that the committee failed to honor the donor’s recommendation.</a:t>
            </a:r>
          </a:p>
          <a:p>
            <a:pPr marL="0" indent="0">
              <a:buNone/>
            </a:pPr>
            <a:endParaRPr lang="en-US" sz="2200" dirty="0"/>
          </a:p>
          <a:p>
            <a:pPr marL="0" indent="0">
              <a:buNone/>
            </a:pPr>
            <a:r>
              <a:rPr lang="en-US" sz="2200" dirty="0"/>
              <a:t> The church recognizes that planning for future needs is a practice of good stewardship and has established this fund as an ongoing fund. Should at any time in the future the church vote to close this fund, all money in the fund at that time will go in the general budget of the church.</a:t>
            </a:r>
          </a:p>
        </p:txBody>
      </p:sp>
    </p:spTree>
    <p:extLst>
      <p:ext uri="{BB962C8B-B14F-4D97-AF65-F5344CB8AC3E}">
        <p14:creationId xmlns:p14="http://schemas.microsoft.com/office/powerpoint/2010/main" val="899674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27C30A-D508-E0A4-88FA-569735CCC52B}"/>
              </a:ext>
            </a:extLst>
          </p:cNvPr>
          <p:cNvSpPr>
            <a:spLocks noGrp="1"/>
          </p:cNvSpPr>
          <p:nvPr>
            <p:ph type="title"/>
          </p:nvPr>
        </p:nvSpPr>
        <p:spPr/>
        <p:txBody>
          <a:bodyPr/>
          <a:lstStyle/>
          <a:p>
            <a:r>
              <a:rPr lang="en-US" dirty="0"/>
              <a:t>Benevolence Designated fund </a:t>
            </a:r>
          </a:p>
        </p:txBody>
      </p:sp>
      <p:sp>
        <p:nvSpPr>
          <p:cNvPr id="3" name="Content Placeholder 2">
            <a:extLst>
              <a:ext uri="{FF2B5EF4-FFF2-40B4-BE49-F238E27FC236}">
                <a16:creationId xmlns:a16="http://schemas.microsoft.com/office/drawing/2014/main" id="{DB1B74A4-B006-FA0D-82A2-1867640CDC9B}"/>
              </a:ext>
            </a:extLst>
          </p:cNvPr>
          <p:cNvSpPr>
            <a:spLocks noGrp="1"/>
          </p:cNvSpPr>
          <p:nvPr>
            <p:ph idx="1"/>
          </p:nvPr>
        </p:nvSpPr>
        <p:spPr>
          <a:xfrm>
            <a:off x="904568" y="1838632"/>
            <a:ext cx="10217584" cy="4534736"/>
          </a:xfrm>
        </p:spPr>
        <p:txBody>
          <a:bodyPr>
            <a:normAutofit fontScale="92500"/>
          </a:bodyPr>
          <a:lstStyle/>
          <a:p>
            <a:pPr marL="0" indent="0">
              <a:buNone/>
            </a:pPr>
            <a:r>
              <a:rPr lang="en-US" sz="2400" dirty="0"/>
              <a:t>The church, in exercise of its religious purposes, has established benevolence fund to assist persons in financial need. The church welcomes contributions to the fund. The administration of the fund, including all disbursements, is subject to the control and discretion of the benevolence committee or church. The committee may consider recommendations from anyone, but in no event is the committee bound in any way to honor the recommendations. Donors will not be permitted to recover a contribution on the grounds that the committee failed to honor the donor’s recommendation.</a:t>
            </a:r>
          </a:p>
          <a:p>
            <a:pPr marL="0" indent="0">
              <a:buNone/>
            </a:pPr>
            <a:endParaRPr lang="en-US" sz="2400" dirty="0"/>
          </a:p>
          <a:p>
            <a:pPr marL="0" marR="0" lvl="0" indent="0" algn="l" defTabSz="914400" rtl="0" eaLnBrk="1" fontAlgn="auto" latinLnBrk="0" hangingPunct="1">
              <a:lnSpc>
                <a:spcPct val="90000"/>
              </a:lnSpc>
              <a:spcBef>
                <a:spcPts val="1200"/>
              </a:spcBef>
              <a:spcAft>
                <a:spcPts val="0"/>
              </a:spcAft>
              <a:buClr>
                <a:srgbClr val="D34817">
                  <a:lumMod val="75000"/>
                </a:srgbClr>
              </a:buClr>
              <a:buSzPct val="85000"/>
              <a:buFont typeface="Wingdings" pitchFamily="2" charset="2"/>
              <a:buNone/>
              <a:tabLst/>
              <a:defRPr/>
            </a:pPr>
            <a:r>
              <a:rPr kumimoji="0" lang="en-US" sz="2400" b="0" i="0" u="none" strike="noStrike" kern="1200" cap="none" spc="0" normalizeH="0" baseline="0" noProof="0" dirty="0">
                <a:ln>
                  <a:noFill/>
                </a:ln>
                <a:solidFill>
                  <a:prstClr val="black"/>
                </a:solidFill>
                <a:effectLst/>
                <a:uLnTx/>
                <a:uFillTx/>
                <a:latin typeface="Rockwell" panose="02060603020205020403"/>
                <a:ea typeface="+mn-ea"/>
                <a:cs typeface="+mn-cs"/>
              </a:rPr>
              <a:t>The church recognizes that planning for future needs is a practice of good stewardship and has established this fund as an ongoing fund. Should at any time in the future the church vote to close this fund, all money in the fund at that time will go in the general budget of the church.</a:t>
            </a:r>
          </a:p>
          <a:p>
            <a:pPr marL="0" indent="0">
              <a:buNone/>
            </a:pPr>
            <a:endParaRPr lang="en-US" sz="2300" dirty="0"/>
          </a:p>
        </p:txBody>
      </p:sp>
    </p:spTree>
    <p:extLst>
      <p:ext uri="{BB962C8B-B14F-4D97-AF65-F5344CB8AC3E}">
        <p14:creationId xmlns:p14="http://schemas.microsoft.com/office/powerpoint/2010/main" val="33429979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{CF812BEE-55BB-4663-8357-AEE8149AE136}TF2ec419c9-97c3-4958-b02a-0886397d33afcfe10e4b-d68909c4b1b0</Template>
  <TotalTime>1939</TotalTime>
  <Words>1030</Words>
  <Application>Microsoft Office PowerPoint</Application>
  <PresentationFormat>Widescreen</PresentationFormat>
  <Paragraphs>80</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 Black</vt:lpstr>
      <vt:lpstr>Rockwell</vt:lpstr>
      <vt:lpstr>Rockwell Condensed</vt:lpstr>
      <vt:lpstr>Wingdings</vt:lpstr>
      <vt:lpstr>Wood Type</vt:lpstr>
      <vt:lpstr>Understanding and managing Designated Funds in churches</vt:lpstr>
      <vt:lpstr>Designated Funds . . .</vt:lpstr>
      <vt:lpstr>Types of designated funds </vt:lpstr>
      <vt:lpstr>Designated fund characteristics</vt:lpstr>
      <vt:lpstr>Designated fund characteristics</vt:lpstr>
      <vt:lpstr>designated Fund establishment</vt:lpstr>
      <vt:lpstr>Working Model for designated Fund establishment</vt:lpstr>
      <vt:lpstr>Sample – Church can Use as model for setting up of a designated funds</vt:lpstr>
      <vt:lpstr>Benevolence Designated fund </vt:lpstr>
      <vt:lpstr>Benevolence Designated fund </vt:lpstr>
      <vt:lpstr>Designated funds 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Tony Neal</dc:creator>
  <cp:lastModifiedBy>Tony Neal</cp:lastModifiedBy>
  <cp:revision>4</cp:revision>
  <cp:lastPrinted>2026-01-12T20:26:57Z</cp:lastPrinted>
  <dcterms:created xsi:type="dcterms:W3CDTF">2026-01-08T13:38:07Z</dcterms:created>
  <dcterms:modified xsi:type="dcterms:W3CDTF">2026-01-28T20:51:43Z</dcterms:modified>
</cp:coreProperties>
</file>