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8" r:id="rId3"/>
    <p:sldId id="257" r:id="rId4"/>
    <p:sldId id="260" r:id="rId5"/>
    <p:sldId id="259" r:id="rId6"/>
    <p:sldId id="261" r:id="rId7"/>
    <p:sldId id="265" r:id="rId8"/>
    <p:sldId id="268" r:id="rId9"/>
    <p:sldId id="267" r:id="rId10"/>
    <p:sldId id="263" r:id="rId11"/>
    <p:sldId id="266" r:id="rId12"/>
    <p:sldId id="262" r:id="rId13"/>
    <p:sldId id="264" r:id="rId14"/>
  </p:sldIdLst>
  <p:sldSz cx="12192000" cy="6858000"/>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B03D0A-7542-4F1E-8059-DBB05040AE01}" v="997" dt="2025-02-20T02:53:34.0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y Neal" userId="f5c9ccd9fb04a902" providerId="LiveId" clId="{38B03D0A-7542-4F1E-8059-DBB05040AE01}"/>
    <pc:docChg chg="undo custSel addSld modSld sldOrd">
      <pc:chgData name="Tony Neal" userId="f5c9ccd9fb04a902" providerId="LiveId" clId="{38B03D0A-7542-4F1E-8059-DBB05040AE01}" dt="2025-02-20T02:53:34.056" v="16097" actId="20577"/>
      <pc:docMkLst>
        <pc:docMk/>
      </pc:docMkLst>
      <pc:sldChg chg="addSp modSp mod">
        <pc:chgData name="Tony Neal" userId="f5c9ccd9fb04a902" providerId="LiveId" clId="{38B03D0A-7542-4F1E-8059-DBB05040AE01}" dt="2025-02-20T01:59:54.892" v="15332" actId="1076"/>
        <pc:sldMkLst>
          <pc:docMk/>
          <pc:sldMk cId="4019445496" sldId="256"/>
        </pc:sldMkLst>
        <pc:spChg chg="mod">
          <ac:chgData name="Tony Neal" userId="f5c9ccd9fb04a902" providerId="LiveId" clId="{38B03D0A-7542-4F1E-8059-DBB05040AE01}" dt="2025-02-20T01:53:27.091" v="15280" actId="255"/>
          <ac:spMkLst>
            <pc:docMk/>
            <pc:sldMk cId="4019445496" sldId="256"/>
            <ac:spMk id="2" creationId="{DCF46798-3444-55F6-F7AF-D859F76B3924}"/>
          </ac:spMkLst>
        </pc:spChg>
        <pc:spChg chg="mod">
          <ac:chgData name="Tony Neal" userId="f5c9ccd9fb04a902" providerId="LiveId" clId="{38B03D0A-7542-4F1E-8059-DBB05040AE01}" dt="2025-02-20T01:56:39.484" v="15327" actId="1076"/>
          <ac:spMkLst>
            <pc:docMk/>
            <pc:sldMk cId="4019445496" sldId="256"/>
            <ac:spMk id="3" creationId="{7025E6EA-9461-3473-5B82-5EDEA3D1FD0A}"/>
          </ac:spMkLst>
        </pc:spChg>
        <pc:spChg chg="add mod">
          <ac:chgData name="Tony Neal" userId="f5c9ccd9fb04a902" providerId="LiveId" clId="{38B03D0A-7542-4F1E-8059-DBB05040AE01}" dt="2025-02-20T01:59:54.892" v="15332" actId="1076"/>
          <ac:spMkLst>
            <pc:docMk/>
            <pc:sldMk cId="4019445496" sldId="256"/>
            <ac:spMk id="4" creationId="{A47B48D2-6180-D334-6E70-A5C39851080C}"/>
          </ac:spMkLst>
        </pc:spChg>
      </pc:sldChg>
      <pc:sldChg chg="modSp mod modTransition modAnim">
        <pc:chgData name="Tony Neal" userId="f5c9ccd9fb04a902" providerId="LiveId" clId="{38B03D0A-7542-4F1E-8059-DBB05040AE01}" dt="2025-02-20T02:06:36.421" v="15423" actId="1076"/>
        <pc:sldMkLst>
          <pc:docMk/>
          <pc:sldMk cId="824925089" sldId="257"/>
        </pc:sldMkLst>
        <pc:spChg chg="mod">
          <ac:chgData name="Tony Neal" userId="f5c9ccd9fb04a902" providerId="LiveId" clId="{38B03D0A-7542-4F1E-8059-DBB05040AE01}" dt="2025-02-20T02:06:11.583" v="15422" actId="20577"/>
          <ac:spMkLst>
            <pc:docMk/>
            <pc:sldMk cId="824925089" sldId="257"/>
            <ac:spMk id="2" creationId="{A7103777-B3EB-F9B7-76AD-CC7B0359CF57}"/>
          </ac:spMkLst>
        </pc:spChg>
        <pc:spChg chg="mod">
          <ac:chgData name="Tony Neal" userId="f5c9ccd9fb04a902" providerId="LiveId" clId="{38B03D0A-7542-4F1E-8059-DBB05040AE01}" dt="2025-02-20T02:06:36.421" v="15423" actId="1076"/>
          <ac:spMkLst>
            <pc:docMk/>
            <pc:sldMk cId="824925089" sldId="257"/>
            <ac:spMk id="3" creationId="{4B538ECC-3B46-D593-6BD4-F7A1A3536982}"/>
          </ac:spMkLst>
        </pc:spChg>
      </pc:sldChg>
      <pc:sldChg chg="modSp mod ord modAnim">
        <pc:chgData name="Tony Neal" userId="f5c9ccd9fb04a902" providerId="LiveId" clId="{38B03D0A-7542-4F1E-8059-DBB05040AE01}" dt="2025-02-20T02:05:39.140" v="15401" actId="20577"/>
        <pc:sldMkLst>
          <pc:docMk/>
          <pc:sldMk cId="1760328256" sldId="258"/>
        </pc:sldMkLst>
        <pc:spChg chg="mod">
          <ac:chgData name="Tony Neal" userId="f5c9ccd9fb04a902" providerId="LiveId" clId="{38B03D0A-7542-4F1E-8059-DBB05040AE01}" dt="2025-02-20T01:48:28.311" v="15213" actId="20577"/>
          <ac:spMkLst>
            <pc:docMk/>
            <pc:sldMk cId="1760328256" sldId="258"/>
            <ac:spMk id="2" creationId="{85B9A254-9422-D37C-B82B-0638758BDB07}"/>
          </ac:spMkLst>
        </pc:spChg>
        <pc:spChg chg="mod">
          <ac:chgData name="Tony Neal" userId="f5c9ccd9fb04a902" providerId="LiveId" clId="{38B03D0A-7542-4F1E-8059-DBB05040AE01}" dt="2025-02-20T02:05:39.140" v="15401" actId="20577"/>
          <ac:spMkLst>
            <pc:docMk/>
            <pc:sldMk cId="1760328256" sldId="258"/>
            <ac:spMk id="3" creationId="{4AB7C49F-EBDC-44D0-7B43-D294FBD64B5A}"/>
          </ac:spMkLst>
        </pc:spChg>
      </pc:sldChg>
      <pc:sldChg chg="modSp new mod modAnim">
        <pc:chgData name="Tony Neal" userId="f5c9ccd9fb04a902" providerId="LiveId" clId="{38B03D0A-7542-4F1E-8059-DBB05040AE01}" dt="2025-02-20T02:33:34.697" v="15644" actId="20577"/>
        <pc:sldMkLst>
          <pc:docMk/>
          <pc:sldMk cId="2235130202" sldId="259"/>
        </pc:sldMkLst>
        <pc:spChg chg="mod">
          <ac:chgData name="Tony Neal" userId="f5c9ccd9fb04a902" providerId="LiveId" clId="{38B03D0A-7542-4F1E-8059-DBB05040AE01}" dt="2025-02-20T02:33:34.697" v="15644" actId="20577"/>
          <ac:spMkLst>
            <pc:docMk/>
            <pc:sldMk cId="2235130202" sldId="259"/>
            <ac:spMk id="2" creationId="{6F3F0F80-D01E-EDF2-B5B8-F6841DF40BB3}"/>
          </ac:spMkLst>
        </pc:spChg>
        <pc:spChg chg="mod">
          <ac:chgData name="Tony Neal" userId="f5c9ccd9fb04a902" providerId="LiveId" clId="{38B03D0A-7542-4F1E-8059-DBB05040AE01}" dt="2025-02-20T02:32:52.888" v="15633" actId="27636"/>
          <ac:spMkLst>
            <pc:docMk/>
            <pc:sldMk cId="2235130202" sldId="259"/>
            <ac:spMk id="3" creationId="{729EBB0E-C8EC-E0FE-1207-31275969F157}"/>
          </ac:spMkLst>
        </pc:spChg>
      </pc:sldChg>
      <pc:sldChg chg="modSp new mod ord modAnim">
        <pc:chgData name="Tony Neal" userId="f5c9ccd9fb04a902" providerId="LiveId" clId="{38B03D0A-7542-4F1E-8059-DBB05040AE01}" dt="2025-02-20T02:09:38.757" v="15546" actId="1076"/>
        <pc:sldMkLst>
          <pc:docMk/>
          <pc:sldMk cId="2189775047" sldId="260"/>
        </pc:sldMkLst>
        <pc:spChg chg="mod">
          <ac:chgData name="Tony Neal" userId="f5c9ccd9fb04a902" providerId="LiveId" clId="{38B03D0A-7542-4F1E-8059-DBB05040AE01}" dt="2025-02-20T02:09:38.757" v="15546" actId="1076"/>
          <ac:spMkLst>
            <pc:docMk/>
            <pc:sldMk cId="2189775047" sldId="260"/>
            <ac:spMk id="2" creationId="{79C3A7B3-9B21-32EE-356D-18751BF1E7D7}"/>
          </ac:spMkLst>
        </pc:spChg>
        <pc:spChg chg="mod">
          <ac:chgData name="Tony Neal" userId="f5c9ccd9fb04a902" providerId="LiveId" clId="{38B03D0A-7542-4F1E-8059-DBB05040AE01}" dt="2025-02-20T02:09:32.237" v="15545" actId="27636"/>
          <ac:spMkLst>
            <pc:docMk/>
            <pc:sldMk cId="2189775047" sldId="260"/>
            <ac:spMk id="3" creationId="{A5F3C28B-EECA-6A81-F59C-AE2136CE0A84}"/>
          </ac:spMkLst>
        </pc:spChg>
      </pc:sldChg>
      <pc:sldChg chg="modSp new mod modAnim">
        <pc:chgData name="Tony Neal" userId="f5c9ccd9fb04a902" providerId="LiveId" clId="{38B03D0A-7542-4F1E-8059-DBB05040AE01}" dt="2025-02-19T02:46:38.741" v="14566" actId="1076"/>
        <pc:sldMkLst>
          <pc:docMk/>
          <pc:sldMk cId="800907993" sldId="261"/>
        </pc:sldMkLst>
        <pc:spChg chg="mod">
          <ac:chgData name="Tony Neal" userId="f5c9ccd9fb04a902" providerId="LiveId" clId="{38B03D0A-7542-4F1E-8059-DBB05040AE01}" dt="2025-02-19T02:46:38.741" v="14566" actId="1076"/>
          <ac:spMkLst>
            <pc:docMk/>
            <pc:sldMk cId="800907993" sldId="261"/>
            <ac:spMk id="2" creationId="{1C594CDE-3064-7762-7080-8F7AB4FC09CF}"/>
          </ac:spMkLst>
        </pc:spChg>
        <pc:spChg chg="mod">
          <ac:chgData name="Tony Neal" userId="f5c9ccd9fb04a902" providerId="LiveId" clId="{38B03D0A-7542-4F1E-8059-DBB05040AE01}" dt="2025-02-18T19:38:29.452" v="14402" actId="6549"/>
          <ac:spMkLst>
            <pc:docMk/>
            <pc:sldMk cId="800907993" sldId="261"/>
            <ac:spMk id="3" creationId="{B2B1BE5B-7192-C255-3038-2BD7EF8A808F}"/>
          </ac:spMkLst>
        </pc:spChg>
      </pc:sldChg>
      <pc:sldChg chg="modSp new mod modAnim">
        <pc:chgData name="Tony Neal" userId="f5c9ccd9fb04a902" providerId="LiveId" clId="{38B03D0A-7542-4F1E-8059-DBB05040AE01}" dt="2025-02-19T03:15:16.058" v="15051" actId="27636"/>
        <pc:sldMkLst>
          <pc:docMk/>
          <pc:sldMk cId="2796471368" sldId="262"/>
        </pc:sldMkLst>
        <pc:spChg chg="mod">
          <ac:chgData name="Tony Neal" userId="f5c9ccd9fb04a902" providerId="LiveId" clId="{38B03D0A-7542-4F1E-8059-DBB05040AE01}" dt="2025-02-19T03:15:16.058" v="15051" actId="27636"/>
          <ac:spMkLst>
            <pc:docMk/>
            <pc:sldMk cId="2796471368" sldId="262"/>
            <ac:spMk id="2" creationId="{04E76A19-2038-436F-E6AB-D2872D397691}"/>
          </ac:spMkLst>
        </pc:spChg>
        <pc:spChg chg="mod">
          <ac:chgData name="Tony Neal" userId="f5c9ccd9fb04a902" providerId="LiveId" clId="{38B03D0A-7542-4F1E-8059-DBB05040AE01}" dt="2025-02-18T19:28:17.408" v="13640" actId="27636"/>
          <ac:spMkLst>
            <pc:docMk/>
            <pc:sldMk cId="2796471368" sldId="262"/>
            <ac:spMk id="3" creationId="{705F56FC-4A93-CFFB-8E47-0B761697316D}"/>
          </ac:spMkLst>
        </pc:spChg>
      </pc:sldChg>
      <pc:sldChg chg="modSp new mod ord modAnim">
        <pc:chgData name="Tony Neal" userId="f5c9ccd9fb04a902" providerId="LiveId" clId="{38B03D0A-7542-4F1E-8059-DBB05040AE01}" dt="2025-02-20T02:50:47.972" v="16073" actId="20577"/>
        <pc:sldMkLst>
          <pc:docMk/>
          <pc:sldMk cId="603649955" sldId="263"/>
        </pc:sldMkLst>
        <pc:spChg chg="mod">
          <ac:chgData name="Tony Neal" userId="f5c9ccd9fb04a902" providerId="LiveId" clId="{38B03D0A-7542-4F1E-8059-DBB05040AE01}" dt="2025-02-19T03:02:43.383" v="14832" actId="20577"/>
          <ac:spMkLst>
            <pc:docMk/>
            <pc:sldMk cId="603649955" sldId="263"/>
            <ac:spMk id="2" creationId="{21592C6E-FB24-7D19-AFD0-467D214B947A}"/>
          </ac:spMkLst>
        </pc:spChg>
        <pc:spChg chg="mod">
          <ac:chgData name="Tony Neal" userId="f5c9ccd9fb04a902" providerId="LiveId" clId="{38B03D0A-7542-4F1E-8059-DBB05040AE01}" dt="2025-02-20T02:50:47.972" v="16073" actId="20577"/>
          <ac:spMkLst>
            <pc:docMk/>
            <pc:sldMk cId="603649955" sldId="263"/>
            <ac:spMk id="3" creationId="{0874153A-D8E2-D2AD-18FD-78A735ABA6CE}"/>
          </ac:spMkLst>
        </pc:spChg>
      </pc:sldChg>
      <pc:sldChg chg="modSp new mod modAnim">
        <pc:chgData name="Tony Neal" userId="f5c9ccd9fb04a902" providerId="LiveId" clId="{38B03D0A-7542-4F1E-8059-DBB05040AE01}" dt="2025-02-19T03:15:36.566" v="15054" actId="14100"/>
        <pc:sldMkLst>
          <pc:docMk/>
          <pc:sldMk cId="757618849" sldId="264"/>
        </pc:sldMkLst>
        <pc:spChg chg="mod">
          <ac:chgData name="Tony Neal" userId="f5c9ccd9fb04a902" providerId="LiveId" clId="{38B03D0A-7542-4F1E-8059-DBB05040AE01}" dt="2025-02-19T03:15:36.566" v="15054" actId="14100"/>
          <ac:spMkLst>
            <pc:docMk/>
            <pc:sldMk cId="757618849" sldId="264"/>
            <ac:spMk id="2" creationId="{D17AC058-FF62-9207-DD16-1DE8A641E2E2}"/>
          </ac:spMkLst>
        </pc:spChg>
        <pc:spChg chg="mod">
          <ac:chgData name="Tony Neal" userId="f5c9ccd9fb04a902" providerId="LiveId" clId="{38B03D0A-7542-4F1E-8059-DBB05040AE01}" dt="2025-02-19T02:56:35.785" v="14720" actId="14100"/>
          <ac:spMkLst>
            <pc:docMk/>
            <pc:sldMk cId="757618849" sldId="264"/>
            <ac:spMk id="3" creationId="{E64CCDDB-451D-93B6-3841-FA850FD42244}"/>
          </ac:spMkLst>
        </pc:spChg>
      </pc:sldChg>
      <pc:sldChg chg="modSp new mod ord modAnim">
        <pc:chgData name="Tony Neal" userId="f5c9ccd9fb04a902" providerId="LiveId" clId="{38B03D0A-7542-4F1E-8059-DBB05040AE01}" dt="2025-02-20T02:37:05.348" v="15769" actId="20577"/>
        <pc:sldMkLst>
          <pc:docMk/>
          <pc:sldMk cId="2404627714" sldId="265"/>
        </pc:sldMkLst>
        <pc:spChg chg="mod">
          <ac:chgData name="Tony Neal" userId="f5c9ccd9fb04a902" providerId="LiveId" clId="{38B03D0A-7542-4F1E-8059-DBB05040AE01}" dt="2025-02-19T03:11:10.587" v="14992" actId="313"/>
          <ac:spMkLst>
            <pc:docMk/>
            <pc:sldMk cId="2404627714" sldId="265"/>
            <ac:spMk id="2" creationId="{2CE52C9D-EF0E-5DE7-FD9D-69088085EF17}"/>
          </ac:spMkLst>
        </pc:spChg>
        <pc:spChg chg="mod">
          <ac:chgData name="Tony Neal" userId="f5c9ccd9fb04a902" providerId="LiveId" clId="{38B03D0A-7542-4F1E-8059-DBB05040AE01}" dt="2025-02-20T02:37:05.348" v="15769" actId="20577"/>
          <ac:spMkLst>
            <pc:docMk/>
            <pc:sldMk cId="2404627714" sldId="265"/>
            <ac:spMk id="3" creationId="{EAE771CF-53DC-12ED-268A-62F24CF53E17}"/>
          </ac:spMkLst>
        </pc:spChg>
      </pc:sldChg>
      <pc:sldChg chg="modSp new mod ord modAnim">
        <pc:chgData name="Tony Neal" userId="f5c9ccd9fb04a902" providerId="LiveId" clId="{38B03D0A-7542-4F1E-8059-DBB05040AE01}" dt="2025-02-20T02:53:34.056" v="16097" actId="20577"/>
        <pc:sldMkLst>
          <pc:docMk/>
          <pc:sldMk cId="1981156179" sldId="266"/>
        </pc:sldMkLst>
        <pc:spChg chg="mod">
          <ac:chgData name="Tony Neal" userId="f5c9ccd9fb04a902" providerId="LiveId" clId="{38B03D0A-7542-4F1E-8059-DBB05040AE01}" dt="2025-02-19T03:13:16.355" v="15034" actId="20577"/>
          <ac:spMkLst>
            <pc:docMk/>
            <pc:sldMk cId="1981156179" sldId="266"/>
            <ac:spMk id="2" creationId="{1F18A710-0721-3807-FFB7-052A48F92F6A}"/>
          </ac:spMkLst>
        </pc:spChg>
        <pc:spChg chg="mod">
          <ac:chgData name="Tony Neal" userId="f5c9ccd9fb04a902" providerId="LiveId" clId="{38B03D0A-7542-4F1E-8059-DBB05040AE01}" dt="2025-02-20T02:53:34.056" v="16097" actId="20577"/>
          <ac:spMkLst>
            <pc:docMk/>
            <pc:sldMk cId="1981156179" sldId="266"/>
            <ac:spMk id="3" creationId="{A62310E1-4B36-E70D-E0F3-1837CAC9298F}"/>
          </ac:spMkLst>
        </pc:spChg>
      </pc:sldChg>
      <pc:sldChg chg="modSp new mod ord modAnim">
        <pc:chgData name="Tony Neal" userId="f5c9ccd9fb04a902" providerId="LiveId" clId="{38B03D0A-7542-4F1E-8059-DBB05040AE01}" dt="2025-02-20T02:50:33.026" v="16061" actId="20577"/>
        <pc:sldMkLst>
          <pc:docMk/>
          <pc:sldMk cId="260224649" sldId="267"/>
        </pc:sldMkLst>
        <pc:spChg chg="mod">
          <ac:chgData name="Tony Neal" userId="f5c9ccd9fb04a902" providerId="LiveId" clId="{38B03D0A-7542-4F1E-8059-DBB05040AE01}" dt="2025-02-20T02:49:59.778" v="16044" actId="1076"/>
          <ac:spMkLst>
            <pc:docMk/>
            <pc:sldMk cId="260224649" sldId="267"/>
            <ac:spMk id="2" creationId="{02CA9644-2359-6E7F-0CA4-10FD232BF8EF}"/>
          </ac:spMkLst>
        </pc:spChg>
        <pc:spChg chg="mod">
          <ac:chgData name="Tony Neal" userId="f5c9ccd9fb04a902" providerId="LiveId" clId="{38B03D0A-7542-4F1E-8059-DBB05040AE01}" dt="2025-02-20T02:50:33.026" v="16061" actId="20577"/>
          <ac:spMkLst>
            <pc:docMk/>
            <pc:sldMk cId="260224649" sldId="267"/>
            <ac:spMk id="3" creationId="{4B8C1F63-50E5-546F-9CB1-D136D3F78ED1}"/>
          </ac:spMkLst>
        </pc:spChg>
      </pc:sldChg>
      <pc:sldChg chg="modSp new mod ord modAnim">
        <pc:chgData name="Tony Neal" userId="f5c9ccd9fb04a902" providerId="LiveId" clId="{38B03D0A-7542-4F1E-8059-DBB05040AE01}" dt="2025-02-20T02:39:21.148" v="15853" actId="5793"/>
        <pc:sldMkLst>
          <pc:docMk/>
          <pc:sldMk cId="177371002" sldId="268"/>
        </pc:sldMkLst>
        <pc:spChg chg="mod">
          <ac:chgData name="Tony Neal" userId="f5c9ccd9fb04a902" providerId="LiveId" clId="{38B03D0A-7542-4F1E-8059-DBB05040AE01}" dt="2025-02-18T19:23:21.109" v="13115" actId="20577"/>
          <ac:spMkLst>
            <pc:docMk/>
            <pc:sldMk cId="177371002" sldId="268"/>
            <ac:spMk id="2" creationId="{F7DD8EF1-04FA-3488-1DC6-A0ED000A6F3E}"/>
          </ac:spMkLst>
        </pc:spChg>
        <pc:spChg chg="mod">
          <ac:chgData name="Tony Neal" userId="f5c9ccd9fb04a902" providerId="LiveId" clId="{38B03D0A-7542-4F1E-8059-DBB05040AE01}" dt="2025-02-20T02:39:21.148" v="15853" actId="5793"/>
          <ac:spMkLst>
            <pc:docMk/>
            <pc:sldMk cId="177371002" sldId="268"/>
            <ac:spMk id="3" creationId="{05264FC2-80EF-E28F-75E0-F417C2C6099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09B0D56C-8020-4061-ACFD-C9D5A96F9FBD}" type="datetimeFigureOut">
              <a:rPr lang="en-US" smtClean="0"/>
              <a:t>3/4/2025</a:t>
            </a:fld>
            <a:endParaRPr lang="en-US" dirty="0"/>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6494898C-8CC7-4CB5-A5A8-69CF1A9509EC}" type="slidenum">
              <a:rPr lang="en-US" smtClean="0"/>
              <a:t>‹#›</a:t>
            </a:fld>
            <a:endParaRPr lang="en-US" dirty="0"/>
          </a:p>
        </p:txBody>
      </p:sp>
    </p:spTree>
    <p:extLst>
      <p:ext uri="{BB962C8B-B14F-4D97-AF65-F5344CB8AC3E}">
        <p14:creationId xmlns:p14="http://schemas.microsoft.com/office/powerpoint/2010/main" val="2923352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94898C-8CC7-4CB5-A5A8-69CF1A9509EC}" type="slidenum">
              <a:rPr lang="en-US" smtClean="0"/>
              <a:t>11</a:t>
            </a:fld>
            <a:endParaRPr lang="en-US" dirty="0"/>
          </a:p>
        </p:txBody>
      </p:sp>
    </p:spTree>
    <p:extLst>
      <p:ext uri="{BB962C8B-B14F-4D97-AF65-F5344CB8AC3E}">
        <p14:creationId xmlns:p14="http://schemas.microsoft.com/office/powerpoint/2010/main" val="2559567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318195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278775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155862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22399417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80988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23048246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13566920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329651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940540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175136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2099244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2075646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1721192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233212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640770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7D97F9-2359-4A66-82CA-46BD772F22EA}" type="datetimeFigureOut">
              <a:rPr lang="en-US" smtClean="0"/>
              <a:t>3/4/2025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22734E-7229-4DB7-B1E0-FBC7A7CCD077}" type="slidenum">
              <a:rPr lang="en-US" smtClean="0"/>
              <a:t>‹#›</a:t>
            </a:fld>
            <a:endParaRPr lang="en-US" dirty="0"/>
          </a:p>
        </p:txBody>
      </p:sp>
    </p:spTree>
    <p:extLst>
      <p:ext uri="{BB962C8B-B14F-4D97-AF65-F5344CB8AC3E}">
        <p14:creationId xmlns:p14="http://schemas.microsoft.com/office/powerpoint/2010/main" val="3596948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7D97F9-2359-4A66-82CA-46BD772F22EA}" type="datetimeFigureOut">
              <a:rPr lang="en-US" smtClean="0"/>
              <a:t>3/4/2025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B22734E-7229-4DB7-B1E0-FBC7A7CCD077}" type="slidenum">
              <a:rPr lang="en-US" smtClean="0"/>
              <a:t>‹#›</a:t>
            </a:fld>
            <a:endParaRPr lang="en-US" dirty="0"/>
          </a:p>
        </p:txBody>
      </p:sp>
    </p:spTree>
    <p:extLst>
      <p:ext uri="{BB962C8B-B14F-4D97-AF65-F5344CB8AC3E}">
        <p14:creationId xmlns:p14="http://schemas.microsoft.com/office/powerpoint/2010/main" val="372271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uscis.gov/i-9" TargetMode="External"/><Relationship Id="rId2" Type="http://schemas.openxmlformats.org/officeDocument/2006/relationships/hyperlink" Target="https://dor.georgia.gov/g-4-employee-withholding" TargetMode="External"/><Relationship Id="rId1" Type="http://schemas.openxmlformats.org/officeDocument/2006/relationships/slideLayout" Target="../slideLayouts/slideLayout2.xml"/><Relationship Id="rId4" Type="http://schemas.openxmlformats.org/officeDocument/2006/relationships/hyperlink" Target="https://ga-newhire.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46798-3444-55F6-F7AF-D859F76B3924}"/>
              </a:ext>
            </a:extLst>
          </p:cNvPr>
          <p:cNvSpPr>
            <a:spLocks noGrp="1"/>
          </p:cNvSpPr>
          <p:nvPr>
            <p:ph type="ctrTitle"/>
          </p:nvPr>
        </p:nvSpPr>
        <p:spPr>
          <a:xfrm>
            <a:off x="1061883" y="870212"/>
            <a:ext cx="6558116" cy="1711357"/>
          </a:xfrm>
        </p:spPr>
        <p:txBody>
          <a:bodyPr/>
          <a:lstStyle/>
          <a:p>
            <a:r>
              <a:rPr lang="en-US" sz="6600" dirty="0"/>
              <a:t>Church Payroll Do’s &amp; Don’ts </a:t>
            </a:r>
          </a:p>
        </p:txBody>
      </p:sp>
      <p:sp>
        <p:nvSpPr>
          <p:cNvPr id="3" name="Subtitle 2">
            <a:extLst>
              <a:ext uri="{FF2B5EF4-FFF2-40B4-BE49-F238E27FC236}">
                <a16:creationId xmlns:a16="http://schemas.microsoft.com/office/drawing/2014/main" id="{7025E6EA-9461-3473-5B82-5EDEA3D1FD0A}"/>
              </a:ext>
            </a:extLst>
          </p:cNvPr>
          <p:cNvSpPr>
            <a:spLocks noGrp="1"/>
          </p:cNvSpPr>
          <p:nvPr>
            <p:ph type="subTitle" idx="1"/>
          </p:nvPr>
        </p:nvSpPr>
        <p:spPr>
          <a:xfrm>
            <a:off x="137652" y="5526123"/>
            <a:ext cx="8182622" cy="1096899"/>
          </a:xfrm>
        </p:spPr>
        <p:txBody>
          <a:bodyPr>
            <a:normAutofit lnSpcReduction="10000"/>
          </a:bodyPr>
          <a:lstStyle/>
          <a:p>
            <a:pPr algn="l"/>
            <a:r>
              <a:rPr lang="en-US" sz="3100" dirty="0">
                <a:solidFill>
                  <a:srgbClr val="92D050"/>
                </a:solidFill>
              </a:rPr>
              <a:t>Church Financial Services</a:t>
            </a:r>
            <a:endParaRPr lang="en-US" sz="2400" dirty="0">
              <a:solidFill>
                <a:schemeClr val="accent2">
                  <a:lumMod val="75000"/>
                </a:schemeClr>
              </a:solidFill>
            </a:endParaRPr>
          </a:p>
          <a:p>
            <a:pPr algn="l"/>
            <a:r>
              <a:rPr lang="en-US" sz="2800" dirty="0">
                <a:solidFill>
                  <a:schemeClr val="accent2">
                    <a:lumMod val="60000"/>
                    <a:lumOff val="40000"/>
                  </a:schemeClr>
                </a:solidFill>
              </a:rPr>
              <a:t>Tony Neal, CPA </a:t>
            </a:r>
          </a:p>
          <a:p>
            <a:endParaRPr lang="en-US" sz="2800" dirty="0">
              <a:solidFill>
                <a:schemeClr val="accent3">
                  <a:lumMod val="75000"/>
                </a:schemeClr>
              </a:solidFill>
            </a:endParaRPr>
          </a:p>
        </p:txBody>
      </p:sp>
      <p:sp>
        <p:nvSpPr>
          <p:cNvPr id="4" name="TextBox 3">
            <a:extLst>
              <a:ext uri="{FF2B5EF4-FFF2-40B4-BE49-F238E27FC236}">
                <a16:creationId xmlns:a16="http://schemas.microsoft.com/office/drawing/2014/main" id="{A47B48D2-6180-D334-6E70-A5C39851080C}"/>
              </a:ext>
            </a:extLst>
          </p:cNvPr>
          <p:cNvSpPr txBox="1"/>
          <p:nvPr/>
        </p:nvSpPr>
        <p:spPr>
          <a:xfrm>
            <a:off x="7118555" y="5526123"/>
            <a:ext cx="1533831" cy="923330"/>
          </a:xfrm>
          <a:prstGeom prst="rect">
            <a:avLst/>
          </a:prstGeom>
          <a:noFill/>
        </p:spPr>
        <p:txBody>
          <a:bodyPr wrap="square" rtlCol="0">
            <a:spAutoFit/>
          </a:bodyPr>
          <a:lstStyle/>
          <a:p>
            <a:r>
              <a:rPr lang="en-US" sz="5400" dirty="0">
                <a:latin typeface="Freestyle Script" panose="030804020302050B0404" pitchFamily="66" charset="0"/>
              </a:rPr>
              <a:t>CFC</a:t>
            </a:r>
            <a:r>
              <a:rPr lang="en-US" sz="5400" dirty="0"/>
              <a:t> </a:t>
            </a:r>
            <a:r>
              <a:rPr lang="en-US" sz="2400" dirty="0">
                <a:solidFill>
                  <a:schemeClr val="accent3">
                    <a:lumMod val="60000"/>
                    <a:lumOff val="40000"/>
                  </a:schemeClr>
                </a:solidFill>
                <a:latin typeface="Freestyle Script" panose="030804020302050B0404" pitchFamily="66" charset="0"/>
              </a:rPr>
              <a:t>25</a:t>
            </a:r>
          </a:p>
        </p:txBody>
      </p:sp>
    </p:spTree>
    <p:extLst>
      <p:ext uri="{BB962C8B-B14F-4D97-AF65-F5344CB8AC3E}">
        <p14:creationId xmlns:p14="http://schemas.microsoft.com/office/powerpoint/2010/main" val="4019445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92C6E-FB24-7D19-AFD0-467D214B947A}"/>
              </a:ext>
            </a:extLst>
          </p:cNvPr>
          <p:cNvSpPr>
            <a:spLocks noGrp="1"/>
          </p:cNvSpPr>
          <p:nvPr>
            <p:ph type="title"/>
          </p:nvPr>
        </p:nvSpPr>
        <p:spPr/>
        <p:txBody>
          <a:bodyPr/>
          <a:lstStyle/>
          <a:p>
            <a:r>
              <a:rPr lang="en-US" dirty="0"/>
              <a:t>Taxable Income Reported Accurately</a:t>
            </a:r>
          </a:p>
        </p:txBody>
      </p:sp>
      <p:sp>
        <p:nvSpPr>
          <p:cNvPr id="3" name="Content Placeholder 2">
            <a:extLst>
              <a:ext uri="{FF2B5EF4-FFF2-40B4-BE49-F238E27FC236}">
                <a16:creationId xmlns:a16="http://schemas.microsoft.com/office/drawing/2014/main" id="{0874153A-D8E2-D2AD-18FD-78A735ABA6CE}"/>
              </a:ext>
            </a:extLst>
          </p:cNvPr>
          <p:cNvSpPr>
            <a:spLocks noGrp="1"/>
          </p:cNvSpPr>
          <p:nvPr>
            <p:ph idx="1"/>
          </p:nvPr>
        </p:nvSpPr>
        <p:spPr>
          <a:xfrm>
            <a:off x="314632" y="1474838"/>
            <a:ext cx="9212826" cy="4984955"/>
          </a:xfrm>
        </p:spPr>
        <p:txBody>
          <a:bodyPr>
            <a:normAutofit/>
          </a:bodyPr>
          <a:lstStyle/>
          <a:p>
            <a:r>
              <a:rPr lang="en-US" dirty="0"/>
              <a:t>Income is more than just salary.</a:t>
            </a:r>
          </a:p>
          <a:p>
            <a:endParaRPr lang="en-US" dirty="0"/>
          </a:p>
          <a:p>
            <a:r>
              <a:rPr lang="en-US" dirty="0"/>
              <a:t>Low/No interest loan, vacations, moving expenses, trips to Holy Land, gift cards, love offerings, honorariums, some ineligible benefits, Christmas bonus, and benevolence that is more than would allocate for any other request are all taxable.</a:t>
            </a:r>
          </a:p>
          <a:p>
            <a:endParaRPr lang="en-US" dirty="0"/>
          </a:p>
          <a:p>
            <a:r>
              <a:rPr lang="en-US" dirty="0"/>
              <a:t>Sabbatical pay, pastor discretionary funds, nonaccountable reimbursements, severance, sick pay, personal use of employer provided vehicle, excess compensation and embezzled funds are also taxable.</a:t>
            </a:r>
          </a:p>
          <a:p>
            <a:endParaRPr lang="en-US" dirty="0"/>
          </a:p>
          <a:p>
            <a:r>
              <a:rPr lang="en-US" dirty="0">
                <a:solidFill>
                  <a:srgbClr val="FF0000"/>
                </a:solidFill>
              </a:rPr>
              <a:t>Don’t include housing allowance, accountable reimbursements, or certain eligible benefits as taxable income(box 1) on W-2.</a:t>
            </a:r>
          </a:p>
          <a:p>
            <a:r>
              <a:rPr lang="en-US" dirty="0">
                <a:solidFill>
                  <a:srgbClr val="FF0000"/>
                </a:solidFill>
              </a:rPr>
              <a:t>Don’t include church or employee payroll deduction for Guidestone 403b as taxable.</a:t>
            </a:r>
          </a:p>
          <a:p>
            <a:pPr marL="0" indent="0">
              <a:buNone/>
            </a:pP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60364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8A710-0721-3807-FFB7-052A48F92F6A}"/>
              </a:ext>
            </a:extLst>
          </p:cNvPr>
          <p:cNvSpPr>
            <a:spLocks noGrp="1"/>
          </p:cNvSpPr>
          <p:nvPr>
            <p:ph type="title"/>
          </p:nvPr>
        </p:nvSpPr>
        <p:spPr>
          <a:xfrm>
            <a:off x="304799" y="108156"/>
            <a:ext cx="8811886" cy="1320800"/>
          </a:xfrm>
        </p:spPr>
        <p:txBody>
          <a:bodyPr>
            <a:normAutofit fontScale="90000"/>
          </a:bodyPr>
          <a:lstStyle/>
          <a:p>
            <a:r>
              <a:rPr lang="en-US" dirty="0"/>
              <a:t>Reimburse Ministry Business Expenses Correctly to Avoid Staff Being Unduly Taxed</a:t>
            </a:r>
          </a:p>
        </p:txBody>
      </p:sp>
      <p:sp>
        <p:nvSpPr>
          <p:cNvPr id="3" name="Content Placeholder 2">
            <a:extLst>
              <a:ext uri="{FF2B5EF4-FFF2-40B4-BE49-F238E27FC236}">
                <a16:creationId xmlns:a16="http://schemas.microsoft.com/office/drawing/2014/main" id="{A62310E1-4B36-E70D-E0F3-1837CAC9298F}"/>
              </a:ext>
            </a:extLst>
          </p:cNvPr>
          <p:cNvSpPr>
            <a:spLocks noGrp="1"/>
          </p:cNvSpPr>
          <p:nvPr>
            <p:ph idx="1"/>
          </p:nvPr>
        </p:nvSpPr>
        <p:spPr>
          <a:xfrm>
            <a:off x="304799" y="1212645"/>
            <a:ext cx="9537291" cy="5109497"/>
          </a:xfrm>
        </p:spPr>
        <p:txBody>
          <a:bodyPr>
            <a:noAutofit/>
          </a:bodyPr>
          <a:lstStyle/>
          <a:p>
            <a:r>
              <a:rPr lang="en-US" sz="1600" dirty="0"/>
              <a:t>The church needs to have an approved and documented accountable reimbursement plan for staff ministry expenses.</a:t>
            </a:r>
          </a:p>
          <a:p>
            <a:endParaRPr lang="en-US" sz="1600" dirty="0"/>
          </a:p>
          <a:p>
            <a:r>
              <a:rPr lang="en-US" sz="1600" dirty="0"/>
              <a:t>Expenses must be submitted with itemized receipts, date &amp; business purpose within 60 days.</a:t>
            </a:r>
          </a:p>
          <a:p>
            <a:pPr marL="0" indent="0">
              <a:buNone/>
            </a:pPr>
            <a:endParaRPr lang="en-US" sz="1600" dirty="0"/>
          </a:p>
          <a:p>
            <a:r>
              <a:rPr lang="en-US" sz="1600" dirty="0"/>
              <a:t>Automobile expenses should be based on mileage reimbursement and must include business purpose for expense.</a:t>
            </a:r>
          </a:p>
          <a:p>
            <a:endParaRPr lang="en-US" sz="1600" dirty="0"/>
          </a:p>
          <a:p>
            <a:r>
              <a:rPr lang="en-US" sz="1600" dirty="0"/>
              <a:t>Accountable reimbursements must be budgeted on separate line item than salary.  The church can use one line item for all staff business expense if church prefers.</a:t>
            </a:r>
          </a:p>
          <a:p>
            <a:endParaRPr lang="en-US" sz="1600" dirty="0"/>
          </a:p>
          <a:p>
            <a:r>
              <a:rPr lang="en-US" sz="1600" dirty="0">
                <a:solidFill>
                  <a:srgbClr val="FF0000"/>
                </a:solidFill>
              </a:rPr>
              <a:t>Don’t provide a car allowance, gas receipts, book allowance or etc. that pays a flat amount per month, because all will be taxable. Same with other flat amount paid allowances(book &amp;</a:t>
            </a:r>
            <a:r>
              <a:rPr lang="en-US" sz="1600" dirty="0" err="1">
                <a:solidFill>
                  <a:srgbClr val="FF0000"/>
                </a:solidFill>
              </a:rPr>
              <a:t>etc</a:t>
            </a:r>
            <a:r>
              <a:rPr lang="en-US" sz="1600" dirty="0">
                <a:solidFill>
                  <a:srgbClr val="FF0000"/>
                </a:solidFill>
              </a:rPr>
              <a:t>).</a:t>
            </a:r>
          </a:p>
          <a:p>
            <a:r>
              <a:rPr lang="en-US" sz="1600" dirty="0">
                <a:solidFill>
                  <a:srgbClr val="FF0000"/>
                </a:solidFill>
              </a:rPr>
              <a:t>Don’t use lump sum or pay from salary - taxable.</a:t>
            </a:r>
          </a:p>
          <a:p>
            <a:r>
              <a:rPr lang="en-US" sz="1600" dirty="0">
                <a:solidFill>
                  <a:srgbClr val="FF0000"/>
                </a:solidFill>
              </a:rPr>
              <a:t>Don’t include in taxable income if reimbursements handled correctly.</a:t>
            </a:r>
          </a:p>
        </p:txBody>
      </p:sp>
    </p:spTree>
    <p:extLst>
      <p:ext uri="{BB962C8B-B14F-4D97-AF65-F5344CB8AC3E}">
        <p14:creationId xmlns:p14="http://schemas.microsoft.com/office/powerpoint/2010/main" val="1981156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1000"/>
                                        <p:tgtEl>
                                          <p:spTgt spid="3">
                                            <p:txEl>
                                              <p:pRg st="8" end="8"/>
                                            </p:txEl>
                                          </p:spTgt>
                                        </p:tgtEl>
                                      </p:cBhvr>
                                    </p:animEffect>
                                    <p:anim calcmode="lin" valueType="num">
                                      <p:cBhvr>
                                        <p:cTn id="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1000"/>
                                        <p:tgtEl>
                                          <p:spTgt spid="3">
                                            <p:txEl>
                                              <p:pRg st="9" end="9"/>
                                            </p:txEl>
                                          </p:spTgt>
                                        </p:tgtEl>
                                      </p:cBhvr>
                                    </p:animEffect>
                                    <p:anim calcmode="lin" valueType="num">
                                      <p:cBhvr>
                                        <p:cTn id="1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1000"/>
                                        <p:tgtEl>
                                          <p:spTgt spid="3">
                                            <p:txEl>
                                              <p:pRg st="10" end="10"/>
                                            </p:txEl>
                                          </p:spTgt>
                                        </p:tgtEl>
                                      </p:cBhvr>
                                    </p:animEffect>
                                    <p:anim calcmode="lin" valueType="num">
                                      <p:cBhvr>
                                        <p:cTn id="1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76A19-2038-436F-E6AB-D2872D397691}"/>
              </a:ext>
            </a:extLst>
          </p:cNvPr>
          <p:cNvSpPr>
            <a:spLocks noGrp="1"/>
          </p:cNvSpPr>
          <p:nvPr>
            <p:ph type="title"/>
          </p:nvPr>
        </p:nvSpPr>
        <p:spPr>
          <a:xfrm>
            <a:off x="481781" y="437535"/>
            <a:ext cx="9114504" cy="1492865"/>
          </a:xfrm>
        </p:spPr>
        <p:txBody>
          <a:bodyPr>
            <a:normAutofit/>
          </a:bodyPr>
          <a:lstStyle/>
          <a:p>
            <a:r>
              <a:rPr lang="en-US" dirty="0"/>
              <a:t>Reconcile All Documents Before Submitting Yearend Payroll Reporting Documents</a:t>
            </a:r>
          </a:p>
        </p:txBody>
      </p:sp>
      <p:sp>
        <p:nvSpPr>
          <p:cNvPr id="3" name="Content Placeholder 2">
            <a:extLst>
              <a:ext uri="{FF2B5EF4-FFF2-40B4-BE49-F238E27FC236}">
                <a16:creationId xmlns:a16="http://schemas.microsoft.com/office/drawing/2014/main" id="{705F56FC-4A93-CFFB-8E47-0B761697316D}"/>
              </a:ext>
            </a:extLst>
          </p:cNvPr>
          <p:cNvSpPr>
            <a:spLocks noGrp="1"/>
          </p:cNvSpPr>
          <p:nvPr>
            <p:ph idx="1"/>
          </p:nvPr>
        </p:nvSpPr>
        <p:spPr>
          <a:xfrm>
            <a:off x="304799" y="1930400"/>
            <a:ext cx="9114504" cy="4490065"/>
          </a:xfrm>
        </p:spPr>
        <p:txBody>
          <a:bodyPr>
            <a:normAutofit fontScale="92500"/>
          </a:bodyPr>
          <a:lstStyle/>
          <a:p>
            <a:r>
              <a:rPr lang="en-US" dirty="0"/>
              <a:t>Form 941 Quarterly Reports (Match withholding deposits)-Form 944 annually when IRS notifies eligible not before even if church is within withholding threshold.</a:t>
            </a:r>
          </a:p>
          <a:p>
            <a:r>
              <a:rPr lang="en-US" dirty="0"/>
              <a:t>Form G-7 Quarterly Reports (Match GA-V monthly for most employers, G-7)</a:t>
            </a:r>
          </a:p>
          <a:p>
            <a:endParaRPr lang="en-US" dirty="0"/>
          </a:p>
          <a:p>
            <a:r>
              <a:rPr lang="en-US" dirty="0"/>
              <a:t>Forms W-2/W-3 –Individual employee earnings statement(W-2) &amp; W-3 Summary all W-2s submitted by employer must match</a:t>
            </a:r>
          </a:p>
          <a:p>
            <a:r>
              <a:rPr lang="en-US" dirty="0"/>
              <a:t>Form G-1003 State employer summary of all employees’ W-2s and contractors’ 1099s</a:t>
            </a:r>
          </a:p>
          <a:p>
            <a:r>
              <a:rPr lang="en-US" dirty="0"/>
              <a:t>Forms 1099 NEC and 1096 (Yearend summary of all 1099s)</a:t>
            </a:r>
          </a:p>
          <a:p>
            <a:endParaRPr lang="en-US" dirty="0"/>
          </a:p>
          <a:p>
            <a:r>
              <a:rPr lang="en-US" dirty="0">
                <a:solidFill>
                  <a:srgbClr val="FF0000"/>
                </a:solidFill>
              </a:rPr>
              <a:t>Don’t electronically file or mail any documents before reconciling all previously submitted withholding, quarterly reporting and annual reporting forms.</a:t>
            </a:r>
          </a:p>
          <a:p>
            <a:r>
              <a:rPr lang="en-US" dirty="0">
                <a:solidFill>
                  <a:srgbClr val="FF0000"/>
                </a:solidFill>
              </a:rPr>
              <a:t>Don’t file any documents before verifying all employee and employer information is correct.</a:t>
            </a:r>
          </a:p>
        </p:txBody>
      </p:sp>
    </p:spTree>
    <p:extLst>
      <p:ext uri="{BB962C8B-B14F-4D97-AF65-F5344CB8AC3E}">
        <p14:creationId xmlns:p14="http://schemas.microsoft.com/office/powerpoint/2010/main" val="279647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AC058-FF62-9207-DD16-1DE8A641E2E2}"/>
              </a:ext>
            </a:extLst>
          </p:cNvPr>
          <p:cNvSpPr>
            <a:spLocks noGrp="1"/>
          </p:cNvSpPr>
          <p:nvPr>
            <p:ph type="title"/>
          </p:nvPr>
        </p:nvSpPr>
        <p:spPr>
          <a:xfrm>
            <a:off x="323371" y="496529"/>
            <a:ext cx="9066435" cy="1433872"/>
          </a:xfrm>
        </p:spPr>
        <p:txBody>
          <a:bodyPr/>
          <a:lstStyle/>
          <a:p>
            <a:r>
              <a:rPr lang="en-US" dirty="0"/>
              <a:t>Payroll Filings and Deposits Should Be Submitted by Due Dates </a:t>
            </a:r>
          </a:p>
        </p:txBody>
      </p:sp>
      <p:sp>
        <p:nvSpPr>
          <p:cNvPr id="3" name="Content Placeholder 2">
            <a:extLst>
              <a:ext uri="{FF2B5EF4-FFF2-40B4-BE49-F238E27FC236}">
                <a16:creationId xmlns:a16="http://schemas.microsoft.com/office/drawing/2014/main" id="{E64CCDDB-451D-93B6-3841-FA850FD42244}"/>
              </a:ext>
            </a:extLst>
          </p:cNvPr>
          <p:cNvSpPr>
            <a:spLocks noGrp="1"/>
          </p:cNvSpPr>
          <p:nvPr>
            <p:ph idx="1"/>
          </p:nvPr>
        </p:nvSpPr>
        <p:spPr>
          <a:xfrm>
            <a:off x="501445" y="1930401"/>
            <a:ext cx="8888361" cy="4431070"/>
          </a:xfrm>
        </p:spPr>
        <p:txBody>
          <a:bodyPr>
            <a:normAutofit lnSpcReduction="10000"/>
          </a:bodyPr>
          <a:lstStyle/>
          <a:p>
            <a:r>
              <a:rPr lang="en-US" dirty="0"/>
              <a:t>Annually W-3, W-2, 1096, 1099 NEC, G-1003 and if IRS notifies eligible 944 – mailed or postmarked January 31</a:t>
            </a:r>
            <a:r>
              <a:rPr lang="en-US" baseline="30000" dirty="0"/>
              <a:t>st</a:t>
            </a:r>
            <a:endParaRPr lang="en-US" dirty="0"/>
          </a:p>
          <a:p>
            <a:endParaRPr lang="en-US" dirty="0"/>
          </a:p>
          <a:p>
            <a:r>
              <a:rPr lang="en-US" dirty="0"/>
              <a:t>Quarterly 941, G-7 due on the last day of the month following the end of each quarter</a:t>
            </a:r>
          </a:p>
          <a:p>
            <a:endParaRPr lang="en-US" dirty="0"/>
          </a:p>
          <a:p>
            <a:r>
              <a:rPr lang="en-US" dirty="0"/>
              <a:t>Monthly G-V and Federal withholdings EFTPS(unless bi-weekly) withholding payments and filing on or before 15</a:t>
            </a:r>
            <a:r>
              <a:rPr lang="en-US" baseline="30000" dirty="0"/>
              <a:t>th</a:t>
            </a:r>
            <a:r>
              <a:rPr lang="en-US" dirty="0"/>
              <a:t> of following month</a:t>
            </a:r>
          </a:p>
          <a:p>
            <a:endParaRPr lang="en-US" baseline="30000" dirty="0"/>
          </a:p>
          <a:p>
            <a:r>
              <a:rPr lang="en-US" dirty="0">
                <a:solidFill>
                  <a:srgbClr val="FF0000"/>
                </a:solidFill>
              </a:rPr>
              <a:t>Don’t fail to file or make deposits late(Remember to accommodate for bank holidays in scheduling).  If late, up to 15% of the past due amount, depending on how many days late the deposit is made.</a:t>
            </a:r>
          </a:p>
          <a:p>
            <a:r>
              <a:rPr lang="en-US" dirty="0">
                <a:solidFill>
                  <a:srgbClr val="FF0000"/>
                </a:solidFill>
              </a:rPr>
              <a:t>Don’t file 944 instead of 941s unless IRS has approved eligibility.</a:t>
            </a:r>
          </a:p>
          <a:p>
            <a:pPr marL="0" indent="0">
              <a:buNone/>
            </a:pPr>
            <a:endParaRPr lang="en-US" dirty="0">
              <a:solidFill>
                <a:srgbClr val="FF0000"/>
              </a:solidFill>
            </a:endParaRPr>
          </a:p>
        </p:txBody>
      </p:sp>
    </p:spTree>
    <p:extLst>
      <p:ext uri="{BB962C8B-B14F-4D97-AF65-F5344CB8AC3E}">
        <p14:creationId xmlns:p14="http://schemas.microsoft.com/office/powerpoint/2010/main" val="75761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7" end="7"/>
                                            </p:txEl>
                                          </p:spTgt>
                                        </p:tgtEl>
                                        <p:attrNameLst>
                                          <p:attrName>style.visibility</p:attrName>
                                        </p:attrNameLst>
                                      </p:cBhvr>
                                      <p:to>
                                        <p:strVal val="visible"/>
                                      </p:to>
                                    </p:set>
                                    <p:animEffect transition="in" filter="fade">
                                      <p:cBhvr>
                                        <p:cTn id="14" dur="1000"/>
                                        <p:tgtEl>
                                          <p:spTgt spid="3">
                                            <p:txEl>
                                              <p:pRg st="7" end="7"/>
                                            </p:txEl>
                                          </p:spTgt>
                                        </p:tgtEl>
                                      </p:cBhvr>
                                    </p:animEffect>
                                    <p:anim calcmode="lin" valueType="num">
                                      <p:cBhvr>
                                        <p:cTn id="1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9A254-9422-D37C-B82B-0638758BDB07}"/>
              </a:ext>
            </a:extLst>
          </p:cNvPr>
          <p:cNvSpPr>
            <a:spLocks noGrp="1"/>
          </p:cNvSpPr>
          <p:nvPr>
            <p:ph type="title"/>
          </p:nvPr>
        </p:nvSpPr>
        <p:spPr>
          <a:xfrm>
            <a:off x="275302" y="304800"/>
            <a:ext cx="9556955" cy="1320800"/>
          </a:xfrm>
        </p:spPr>
        <p:txBody>
          <a:bodyPr>
            <a:normAutofit/>
          </a:bodyPr>
          <a:lstStyle/>
          <a:p>
            <a:r>
              <a:rPr lang="en-US" dirty="0"/>
              <a:t>Classify Employees Exempt or Nonexempt</a:t>
            </a:r>
          </a:p>
        </p:txBody>
      </p:sp>
      <p:sp>
        <p:nvSpPr>
          <p:cNvPr id="3" name="Content Placeholder 2">
            <a:extLst>
              <a:ext uri="{FF2B5EF4-FFF2-40B4-BE49-F238E27FC236}">
                <a16:creationId xmlns:a16="http://schemas.microsoft.com/office/drawing/2014/main" id="{4AB7C49F-EBDC-44D0-7B43-D294FBD64B5A}"/>
              </a:ext>
            </a:extLst>
          </p:cNvPr>
          <p:cNvSpPr>
            <a:spLocks noGrp="1"/>
          </p:cNvSpPr>
          <p:nvPr>
            <p:ph idx="1"/>
          </p:nvPr>
        </p:nvSpPr>
        <p:spPr>
          <a:xfrm>
            <a:off x="393291" y="1415845"/>
            <a:ext cx="9173496" cy="5250426"/>
          </a:xfrm>
        </p:spPr>
        <p:txBody>
          <a:bodyPr>
            <a:normAutofit/>
          </a:bodyPr>
          <a:lstStyle/>
          <a:p>
            <a:r>
              <a:rPr lang="en-US" sz="2000" dirty="0"/>
              <a:t>Evaluate job duties to determine if employee should be classified as salaried(exempt) or required to be hourly(nonexempt). Exempt employees do not have specific number of hours and are managerial or executive roles.  Nonexempt have specific hours and are clerical and laborer roles.</a:t>
            </a:r>
          </a:p>
          <a:p>
            <a:endParaRPr lang="en-US" sz="2000" dirty="0"/>
          </a:p>
          <a:p>
            <a:r>
              <a:rPr lang="en-US" sz="2000" dirty="0"/>
              <a:t>Nonexempt covered by overtime laws and should be paid overtime if earned.</a:t>
            </a:r>
          </a:p>
          <a:p>
            <a:endParaRPr lang="en-US" sz="2000" dirty="0"/>
          </a:p>
          <a:p>
            <a:r>
              <a:rPr lang="en-US" sz="2000" dirty="0"/>
              <a:t>Exempt aren’t eligible for overtime (minimum salary fulltime $35,568).</a:t>
            </a:r>
          </a:p>
          <a:p>
            <a:endParaRPr lang="en-US" sz="2000" dirty="0"/>
          </a:p>
          <a:p>
            <a:r>
              <a:rPr lang="en-US" sz="2000" dirty="0">
                <a:solidFill>
                  <a:srgbClr val="FF0000"/>
                </a:solidFill>
              </a:rPr>
              <a:t>Don’t fail pay overtime or misclassify an employee.(DOL)</a:t>
            </a:r>
          </a:p>
          <a:p>
            <a:r>
              <a:rPr lang="en-US" sz="2000" dirty="0">
                <a:solidFill>
                  <a:srgbClr val="FF0000"/>
                </a:solidFill>
              </a:rPr>
              <a:t>Don’t have to classify ministers.</a:t>
            </a:r>
          </a:p>
          <a:p>
            <a:r>
              <a:rPr lang="en-US" sz="2000" dirty="0">
                <a:solidFill>
                  <a:srgbClr val="FF0000"/>
                </a:solidFill>
              </a:rPr>
              <a:t>Comp time isn’t legal; Church can rearrange schedule </a:t>
            </a:r>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760328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03777-B3EB-F9B7-76AD-CC7B0359CF57}"/>
              </a:ext>
            </a:extLst>
          </p:cNvPr>
          <p:cNvSpPr>
            <a:spLocks noGrp="1"/>
          </p:cNvSpPr>
          <p:nvPr>
            <p:ph type="title"/>
          </p:nvPr>
        </p:nvSpPr>
        <p:spPr>
          <a:xfrm>
            <a:off x="265471" y="265471"/>
            <a:ext cx="8917858" cy="1320800"/>
          </a:xfrm>
        </p:spPr>
        <p:txBody>
          <a:bodyPr>
            <a:normAutofit fontScale="90000"/>
          </a:bodyPr>
          <a:lstStyle/>
          <a:p>
            <a:r>
              <a:rPr lang="en-US" dirty="0"/>
              <a:t>Determine if Workers – Employee or Contractor</a:t>
            </a:r>
            <a:br>
              <a:rPr lang="en-US" dirty="0"/>
            </a:br>
            <a:endParaRPr lang="en-US" dirty="0"/>
          </a:p>
        </p:txBody>
      </p:sp>
      <p:sp>
        <p:nvSpPr>
          <p:cNvPr id="3" name="Content Placeholder 2">
            <a:extLst>
              <a:ext uri="{FF2B5EF4-FFF2-40B4-BE49-F238E27FC236}">
                <a16:creationId xmlns:a16="http://schemas.microsoft.com/office/drawing/2014/main" id="{4B538ECC-3B46-D593-6BD4-F7A1A3536982}"/>
              </a:ext>
            </a:extLst>
          </p:cNvPr>
          <p:cNvSpPr>
            <a:spLocks noGrp="1"/>
          </p:cNvSpPr>
          <p:nvPr>
            <p:ph idx="1"/>
          </p:nvPr>
        </p:nvSpPr>
        <p:spPr>
          <a:xfrm>
            <a:off x="353962" y="1120877"/>
            <a:ext cx="9045677" cy="5604388"/>
          </a:xfrm>
        </p:spPr>
        <p:txBody>
          <a:bodyPr>
            <a:normAutofit lnSpcReduction="10000"/>
          </a:bodyPr>
          <a:lstStyle/>
          <a:p>
            <a:r>
              <a:rPr lang="en-US" sz="2100" dirty="0"/>
              <a:t>Key Factors:  1) Opportunity for profit or loss;  2) Investment by worker or employer;  3) Permanence of relationship;   4) Nature and degree of control;  5) Work performed integral part of employer’s business;  6) Skill and initiative</a:t>
            </a:r>
          </a:p>
          <a:p>
            <a:pPr marL="0" indent="0">
              <a:buNone/>
            </a:pPr>
            <a:endParaRPr lang="en-US" sz="2100" dirty="0"/>
          </a:p>
          <a:p>
            <a:r>
              <a:rPr lang="en-US" sz="2100" dirty="0"/>
              <a:t>Weigh all factors to determine if employee or contractor. Employees  can have benefits provided by employer.</a:t>
            </a:r>
          </a:p>
          <a:p>
            <a:endParaRPr lang="en-US" sz="2100" dirty="0"/>
          </a:p>
          <a:p>
            <a:r>
              <a:rPr lang="en-US" sz="2100" dirty="0"/>
              <a:t>Employees receive a W-2 and independent contractors receive a 1099NEC</a:t>
            </a:r>
          </a:p>
          <a:p>
            <a:endParaRPr lang="en-US" sz="2100" dirty="0"/>
          </a:p>
          <a:p>
            <a:r>
              <a:rPr lang="en-US" sz="2100" dirty="0">
                <a:solidFill>
                  <a:srgbClr val="FF0000"/>
                </a:solidFill>
              </a:rPr>
              <a:t>If in doubt, treat worker as employee not the other way around. Substantial penalties can be assessed against a church for treating a worker as an independent contractor whom the IRS later reclassifies as an employee.</a:t>
            </a:r>
          </a:p>
          <a:p>
            <a:pPr marL="0" indent="0">
              <a:buNone/>
            </a:pPr>
            <a:r>
              <a:rPr lang="en-US" dirty="0">
                <a:solidFill>
                  <a:srgbClr val="FF0000"/>
                </a:solidFill>
              </a:rPr>
              <a:t> </a:t>
            </a:r>
          </a:p>
        </p:txBody>
      </p:sp>
    </p:spTree>
    <p:extLst>
      <p:ext uri="{BB962C8B-B14F-4D97-AF65-F5344CB8AC3E}">
        <p14:creationId xmlns:p14="http://schemas.microsoft.com/office/powerpoint/2010/main" val="82492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3A7B3-9B21-32EE-356D-18751BF1E7D7}"/>
              </a:ext>
            </a:extLst>
          </p:cNvPr>
          <p:cNvSpPr>
            <a:spLocks noGrp="1"/>
          </p:cNvSpPr>
          <p:nvPr>
            <p:ph type="title"/>
          </p:nvPr>
        </p:nvSpPr>
        <p:spPr>
          <a:xfrm>
            <a:off x="432619" y="383458"/>
            <a:ext cx="8841383" cy="1320800"/>
          </a:xfrm>
        </p:spPr>
        <p:txBody>
          <a:bodyPr/>
          <a:lstStyle/>
          <a:p>
            <a:r>
              <a:rPr lang="en-US" dirty="0"/>
              <a:t>Document and Administer Benefits Package for Employees Correctly</a:t>
            </a:r>
          </a:p>
        </p:txBody>
      </p:sp>
      <p:sp>
        <p:nvSpPr>
          <p:cNvPr id="3" name="Content Placeholder 2">
            <a:extLst>
              <a:ext uri="{FF2B5EF4-FFF2-40B4-BE49-F238E27FC236}">
                <a16:creationId xmlns:a16="http://schemas.microsoft.com/office/drawing/2014/main" id="{A5F3C28B-EECA-6A81-F59C-AE2136CE0A84}"/>
              </a:ext>
            </a:extLst>
          </p:cNvPr>
          <p:cNvSpPr>
            <a:spLocks noGrp="1"/>
          </p:cNvSpPr>
          <p:nvPr>
            <p:ph idx="1"/>
          </p:nvPr>
        </p:nvSpPr>
        <p:spPr>
          <a:xfrm>
            <a:off x="261645" y="1789471"/>
            <a:ext cx="9183329" cy="4493342"/>
          </a:xfrm>
        </p:spPr>
        <p:txBody>
          <a:bodyPr>
            <a:normAutofit fontScale="92500" lnSpcReduction="20000"/>
          </a:bodyPr>
          <a:lstStyle/>
          <a:p>
            <a:r>
              <a:rPr lang="en-US" sz="2100" dirty="0"/>
              <a:t>Churches can and should provide benefits for staff when possible.  Many employer benefits can be tax-free and help improve staff take home pay.</a:t>
            </a:r>
          </a:p>
          <a:p>
            <a:pPr marL="0" indent="0">
              <a:buNone/>
            </a:pPr>
            <a:endParaRPr lang="en-US" sz="2100" dirty="0"/>
          </a:p>
          <a:p>
            <a:r>
              <a:rPr lang="en-US" sz="2100" dirty="0"/>
              <a:t>Differing levels on staff may have different benefit packages, be sure to document what the church offers and administer according to the policy. </a:t>
            </a:r>
          </a:p>
          <a:p>
            <a:pPr marL="0" indent="0">
              <a:buNone/>
            </a:pPr>
            <a:endParaRPr lang="en-US" sz="2100" dirty="0"/>
          </a:p>
          <a:p>
            <a:r>
              <a:rPr lang="en-US" sz="2100" dirty="0"/>
              <a:t>Correctly include or exclude taxable income of church provided benefits.</a:t>
            </a:r>
          </a:p>
          <a:p>
            <a:endParaRPr lang="en-US" sz="2100" dirty="0"/>
          </a:p>
          <a:p>
            <a:r>
              <a:rPr lang="en-US" sz="2100" dirty="0">
                <a:solidFill>
                  <a:srgbClr val="FF0000"/>
                </a:solidFill>
              </a:rPr>
              <a:t>Don’t make ministry business expenses or reimbursements part of benefit package.</a:t>
            </a:r>
          </a:p>
          <a:p>
            <a:endParaRPr lang="en-US" sz="2100" dirty="0">
              <a:solidFill>
                <a:srgbClr val="FF0000"/>
              </a:solidFill>
            </a:endParaRPr>
          </a:p>
          <a:p>
            <a:r>
              <a:rPr lang="en-US" sz="2100" dirty="0">
                <a:solidFill>
                  <a:srgbClr val="FF0000"/>
                </a:solidFill>
              </a:rPr>
              <a:t>Don’t treat taxable benefits as tax-free.  (i.e. ineligible kinds of health insurance or cooperatives, universal/whole life, moving expenses or etc.)</a:t>
            </a:r>
          </a:p>
          <a:p>
            <a:endParaRPr lang="en-US" sz="2100" dirty="0"/>
          </a:p>
          <a:p>
            <a:endParaRPr lang="en-US" dirty="0"/>
          </a:p>
        </p:txBody>
      </p:sp>
    </p:spTree>
    <p:extLst>
      <p:ext uri="{BB962C8B-B14F-4D97-AF65-F5344CB8AC3E}">
        <p14:creationId xmlns:p14="http://schemas.microsoft.com/office/powerpoint/2010/main" val="218977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1000"/>
                                        <p:tgtEl>
                                          <p:spTgt spid="3">
                                            <p:txEl>
                                              <p:pRg st="8" end="8"/>
                                            </p:txEl>
                                          </p:spTgt>
                                        </p:tgtEl>
                                      </p:cBhvr>
                                    </p:animEffect>
                                    <p:anim calcmode="lin" valueType="num">
                                      <p:cBhvr>
                                        <p:cTn id="1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F0F80-D01E-EDF2-B5B8-F6841DF40BB3}"/>
              </a:ext>
            </a:extLst>
          </p:cNvPr>
          <p:cNvSpPr>
            <a:spLocks noGrp="1"/>
          </p:cNvSpPr>
          <p:nvPr>
            <p:ph type="title"/>
          </p:nvPr>
        </p:nvSpPr>
        <p:spPr>
          <a:xfrm>
            <a:off x="480689" y="314632"/>
            <a:ext cx="8596668" cy="1320800"/>
          </a:xfrm>
        </p:spPr>
        <p:txBody>
          <a:bodyPr/>
          <a:lstStyle/>
          <a:p>
            <a:r>
              <a:rPr lang="en-US" dirty="0"/>
              <a:t>Treat Ministers as Dual Status Employees </a:t>
            </a:r>
          </a:p>
        </p:txBody>
      </p:sp>
      <p:sp>
        <p:nvSpPr>
          <p:cNvPr id="3" name="Content Placeholder 2">
            <a:extLst>
              <a:ext uri="{FF2B5EF4-FFF2-40B4-BE49-F238E27FC236}">
                <a16:creationId xmlns:a16="http://schemas.microsoft.com/office/drawing/2014/main" id="{729EBB0E-C8EC-E0FE-1207-31275969F157}"/>
              </a:ext>
            </a:extLst>
          </p:cNvPr>
          <p:cNvSpPr>
            <a:spLocks noGrp="1"/>
          </p:cNvSpPr>
          <p:nvPr>
            <p:ph idx="1"/>
          </p:nvPr>
        </p:nvSpPr>
        <p:spPr>
          <a:xfrm>
            <a:off x="235974" y="1135625"/>
            <a:ext cx="9399639" cy="5407743"/>
          </a:xfrm>
        </p:spPr>
        <p:txBody>
          <a:bodyPr>
            <a:normAutofit fontScale="32500" lnSpcReduction="20000"/>
          </a:bodyPr>
          <a:lstStyle/>
          <a:p>
            <a:r>
              <a:rPr lang="en-US" sz="5500" dirty="0"/>
              <a:t>Churches should report the minister’s income on W-2 (Only exception is interim).</a:t>
            </a:r>
          </a:p>
          <a:p>
            <a:endParaRPr lang="en-US" sz="5500" dirty="0"/>
          </a:p>
          <a:p>
            <a:r>
              <a:rPr lang="en-US" sz="5500" dirty="0"/>
              <a:t>Ministers are dual status.  Ministers are employees for income tax purposes and self-employed for social security purposes.  </a:t>
            </a:r>
          </a:p>
          <a:p>
            <a:pPr marL="0" indent="0">
              <a:buNone/>
            </a:pPr>
            <a:endParaRPr lang="en-US" sz="5500" dirty="0"/>
          </a:p>
          <a:p>
            <a:r>
              <a:rPr lang="en-US" sz="5500" dirty="0"/>
              <a:t>The church should provide social security offset (taxable benefit) to assist the minister with SECA.</a:t>
            </a:r>
          </a:p>
          <a:p>
            <a:endParaRPr lang="en-US" sz="5500" dirty="0"/>
          </a:p>
          <a:p>
            <a:r>
              <a:rPr lang="en-US" sz="5500" dirty="0"/>
              <a:t>Minister can have church withhold extra federal income tax from salary by requesting on W-4 in order to not need to forward 1040-ES (tax estimates) himself quarterly.</a:t>
            </a:r>
          </a:p>
          <a:p>
            <a:endParaRPr lang="en-US" sz="5500" dirty="0"/>
          </a:p>
          <a:p>
            <a:r>
              <a:rPr lang="en-US" sz="5500" dirty="0">
                <a:solidFill>
                  <a:srgbClr val="FF0000"/>
                </a:solidFill>
              </a:rPr>
              <a:t>Don’t withhold Social Security and Medicare taxes on ministers. Section 3121(b)(8)(A) prohibits the church from withholding Social Security and Medicare tax on a minister.</a:t>
            </a:r>
          </a:p>
          <a:p>
            <a:r>
              <a:rPr lang="en-US" sz="5500" dirty="0">
                <a:solidFill>
                  <a:srgbClr val="FF0000"/>
                </a:solidFill>
              </a:rPr>
              <a:t>Don’t treat non-ministers the same as ministers. Church must withhold and match Social Security/ Medicare for employees who aren’t ministers.</a:t>
            </a:r>
          </a:p>
          <a:p>
            <a:r>
              <a:rPr lang="en-US" sz="5500" dirty="0">
                <a:solidFill>
                  <a:srgbClr val="FF0000"/>
                </a:solidFill>
              </a:rPr>
              <a:t>Don’t give a 1099NEC to any minister that isn’t temporary in nature(interim and revival).</a:t>
            </a:r>
          </a:p>
          <a:p>
            <a:endParaRPr lang="en-US" sz="4500" dirty="0"/>
          </a:p>
          <a:p>
            <a:endParaRPr lang="en-US" dirty="0"/>
          </a:p>
        </p:txBody>
      </p:sp>
    </p:spTree>
    <p:extLst>
      <p:ext uri="{BB962C8B-B14F-4D97-AF65-F5344CB8AC3E}">
        <p14:creationId xmlns:p14="http://schemas.microsoft.com/office/powerpoint/2010/main" val="2235130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94CDE-3064-7762-7080-8F7AB4FC09CF}"/>
              </a:ext>
            </a:extLst>
          </p:cNvPr>
          <p:cNvSpPr>
            <a:spLocks noGrp="1"/>
          </p:cNvSpPr>
          <p:nvPr>
            <p:ph type="title"/>
          </p:nvPr>
        </p:nvSpPr>
        <p:spPr>
          <a:xfrm>
            <a:off x="559347" y="409678"/>
            <a:ext cx="8800962" cy="1320800"/>
          </a:xfrm>
        </p:spPr>
        <p:txBody>
          <a:bodyPr/>
          <a:lstStyle/>
          <a:p>
            <a:r>
              <a:rPr lang="en-US" dirty="0"/>
              <a:t>All Employees Including Ministers Need to Provide and Sign Employment Documents</a:t>
            </a:r>
          </a:p>
        </p:txBody>
      </p:sp>
      <p:sp>
        <p:nvSpPr>
          <p:cNvPr id="3" name="Content Placeholder 2">
            <a:extLst>
              <a:ext uri="{FF2B5EF4-FFF2-40B4-BE49-F238E27FC236}">
                <a16:creationId xmlns:a16="http://schemas.microsoft.com/office/drawing/2014/main" id="{B2B1BE5B-7192-C255-3038-2BD7EF8A808F}"/>
              </a:ext>
            </a:extLst>
          </p:cNvPr>
          <p:cNvSpPr>
            <a:spLocks noGrp="1"/>
          </p:cNvSpPr>
          <p:nvPr>
            <p:ph idx="1"/>
          </p:nvPr>
        </p:nvSpPr>
        <p:spPr>
          <a:xfrm>
            <a:off x="462116" y="1730478"/>
            <a:ext cx="9379974" cy="4719484"/>
          </a:xfrm>
        </p:spPr>
        <p:txBody>
          <a:bodyPr>
            <a:normAutofit lnSpcReduction="10000"/>
          </a:bodyPr>
          <a:lstStyle/>
          <a:p>
            <a:r>
              <a:rPr lang="en-US" dirty="0"/>
              <a:t>W-4 – Federal Income Tax Employee Withholding(Employer keeps securely onsite) </a:t>
            </a:r>
            <a:r>
              <a:rPr lang="en-US" dirty="0">
                <a:solidFill>
                  <a:schemeClr val="accent2">
                    <a:lumMod val="60000"/>
                    <a:lumOff val="40000"/>
                  </a:schemeClr>
                </a:solidFill>
              </a:rPr>
              <a:t>https://www.irs.gov/pub/irs-pdf/fw4.pdf</a:t>
            </a:r>
          </a:p>
          <a:p>
            <a:endParaRPr lang="en-US" dirty="0"/>
          </a:p>
          <a:p>
            <a:r>
              <a:rPr lang="en-US" dirty="0"/>
              <a:t>G-4 – Georgia Income Tax Employee Withholding   (Employer keeps securely onsite)         </a:t>
            </a:r>
            <a:r>
              <a:rPr lang="en-US" dirty="0">
                <a:hlinkClick r:id="rId2"/>
              </a:rPr>
              <a:t>https://dor.georgia.gov/g-4-employee-withholding</a:t>
            </a:r>
            <a:endParaRPr lang="en-US" dirty="0"/>
          </a:p>
          <a:p>
            <a:endParaRPr lang="en-US" dirty="0"/>
          </a:p>
          <a:p>
            <a:r>
              <a:rPr lang="en-US" dirty="0"/>
              <a:t>I-9 – Employment Eligibility Verification (Employer keeps securely onsite - use E-verify if 11 or more employees)    </a:t>
            </a:r>
            <a:r>
              <a:rPr lang="en-US" dirty="0">
                <a:solidFill>
                  <a:schemeClr val="accent2">
                    <a:lumMod val="60000"/>
                    <a:lumOff val="40000"/>
                  </a:schemeClr>
                </a:solidFill>
                <a:hlinkClick r:id="rId3"/>
              </a:rPr>
              <a:t>https://www.uscis.gov/i-9</a:t>
            </a:r>
            <a:endParaRPr lang="en-US" dirty="0">
              <a:solidFill>
                <a:schemeClr val="accent2">
                  <a:lumMod val="60000"/>
                  <a:lumOff val="40000"/>
                </a:schemeClr>
              </a:solidFill>
            </a:endParaRPr>
          </a:p>
          <a:p>
            <a:endParaRPr lang="en-US" dirty="0">
              <a:solidFill>
                <a:schemeClr val="accent2">
                  <a:lumMod val="60000"/>
                  <a:lumOff val="40000"/>
                </a:schemeClr>
              </a:solidFill>
            </a:endParaRPr>
          </a:p>
          <a:p>
            <a:r>
              <a:rPr lang="en-US" dirty="0">
                <a:solidFill>
                  <a:schemeClr val="tx1"/>
                </a:solidFill>
              </a:rPr>
              <a:t>New Hire Reporting Georgia (Employer prepares &amp; submits)</a:t>
            </a:r>
            <a:r>
              <a:rPr lang="en-US" dirty="0">
                <a:solidFill>
                  <a:schemeClr val="accent2">
                    <a:lumMod val="60000"/>
                    <a:lumOff val="40000"/>
                  </a:schemeClr>
                </a:solidFill>
                <a:hlinkClick r:id="rId4"/>
              </a:rPr>
              <a:t>https://ga-newhire.com/</a:t>
            </a:r>
            <a:endParaRPr lang="en-US" dirty="0">
              <a:solidFill>
                <a:schemeClr val="accent2">
                  <a:lumMod val="60000"/>
                  <a:lumOff val="40000"/>
                </a:schemeClr>
              </a:solidFill>
            </a:endParaRPr>
          </a:p>
          <a:p>
            <a:endParaRPr lang="en-US" dirty="0">
              <a:solidFill>
                <a:schemeClr val="accent2">
                  <a:lumMod val="60000"/>
                  <a:lumOff val="40000"/>
                </a:schemeClr>
              </a:solidFill>
            </a:endParaRPr>
          </a:p>
          <a:p>
            <a:r>
              <a:rPr lang="en-US" dirty="0">
                <a:solidFill>
                  <a:srgbClr val="FF0000"/>
                </a:solidFill>
              </a:rPr>
              <a:t>Don’t exclude any employee including ministers from providing these documents.</a:t>
            </a:r>
          </a:p>
          <a:p>
            <a:r>
              <a:rPr lang="en-US" dirty="0">
                <a:solidFill>
                  <a:srgbClr val="FF0000"/>
                </a:solidFill>
              </a:rPr>
              <a:t>Don’t have contractors fill out these forms only need W-9.</a:t>
            </a:r>
          </a:p>
          <a:p>
            <a:endParaRPr lang="en-US" dirty="0"/>
          </a:p>
          <a:p>
            <a:endParaRPr lang="en-US" dirty="0"/>
          </a:p>
        </p:txBody>
      </p:sp>
    </p:spTree>
    <p:extLst>
      <p:ext uri="{BB962C8B-B14F-4D97-AF65-F5344CB8AC3E}">
        <p14:creationId xmlns:p14="http://schemas.microsoft.com/office/powerpoint/2010/main" val="800907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1000"/>
                                        <p:tgtEl>
                                          <p:spTgt spid="3">
                                            <p:txEl>
                                              <p:pRg st="8" end="8"/>
                                            </p:txEl>
                                          </p:spTgt>
                                        </p:tgtEl>
                                      </p:cBhvr>
                                    </p:animEffect>
                                    <p:anim calcmode="lin" valueType="num">
                                      <p:cBhvr>
                                        <p:cTn id="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1000"/>
                                        <p:tgtEl>
                                          <p:spTgt spid="3">
                                            <p:txEl>
                                              <p:pRg st="9" end="9"/>
                                            </p:txEl>
                                          </p:spTgt>
                                        </p:tgtEl>
                                      </p:cBhvr>
                                    </p:animEffect>
                                    <p:anim calcmode="lin" valueType="num">
                                      <p:cBhvr>
                                        <p:cTn id="1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52C9D-EF0E-5DE7-FD9D-69088085EF17}"/>
              </a:ext>
            </a:extLst>
          </p:cNvPr>
          <p:cNvSpPr>
            <a:spLocks noGrp="1"/>
          </p:cNvSpPr>
          <p:nvPr>
            <p:ph type="title"/>
          </p:nvPr>
        </p:nvSpPr>
        <p:spPr>
          <a:xfrm>
            <a:off x="549515" y="314632"/>
            <a:ext cx="8596668" cy="1002891"/>
          </a:xfrm>
        </p:spPr>
        <p:txBody>
          <a:bodyPr>
            <a:normAutofit fontScale="90000"/>
          </a:bodyPr>
          <a:lstStyle/>
          <a:p>
            <a:r>
              <a:rPr lang="en-US" dirty="0"/>
              <a:t>Minister’s Housing Allowance Administered and Paid Properly</a:t>
            </a:r>
          </a:p>
        </p:txBody>
      </p:sp>
      <p:sp>
        <p:nvSpPr>
          <p:cNvPr id="3" name="Content Placeholder 2">
            <a:extLst>
              <a:ext uri="{FF2B5EF4-FFF2-40B4-BE49-F238E27FC236}">
                <a16:creationId xmlns:a16="http://schemas.microsoft.com/office/drawing/2014/main" id="{EAE771CF-53DC-12ED-268A-62F24CF53E17}"/>
              </a:ext>
            </a:extLst>
          </p:cNvPr>
          <p:cNvSpPr>
            <a:spLocks noGrp="1"/>
          </p:cNvSpPr>
          <p:nvPr>
            <p:ph idx="1"/>
          </p:nvPr>
        </p:nvSpPr>
        <p:spPr>
          <a:xfrm>
            <a:off x="314632" y="1488613"/>
            <a:ext cx="9468465" cy="4951516"/>
          </a:xfrm>
        </p:spPr>
        <p:txBody>
          <a:bodyPr>
            <a:normAutofit fontScale="92500" lnSpcReduction="20000"/>
          </a:bodyPr>
          <a:lstStyle/>
          <a:p>
            <a:r>
              <a:rPr lang="en-US" dirty="0"/>
              <a:t>Housing allowance needs to be requested by minister and approved by the church prior to any housing being paid. Legal to designate up to 100% of salary as housing.</a:t>
            </a:r>
          </a:p>
          <a:p>
            <a:endParaRPr lang="en-US" dirty="0"/>
          </a:p>
          <a:p>
            <a:r>
              <a:rPr lang="en-US" dirty="0"/>
              <a:t>After requested by minister and approved by the church should and pay accordingly, receipts and burden of proof of expenses is between minister and IRS. </a:t>
            </a:r>
          </a:p>
          <a:p>
            <a:endParaRPr lang="en-US" dirty="0"/>
          </a:p>
          <a:p>
            <a:r>
              <a:rPr lang="en-US" dirty="0"/>
              <a:t>Minister can adjust, if approved by church process, for a change during the year, but only for future months not back to previous month(s).</a:t>
            </a:r>
          </a:p>
          <a:p>
            <a:endParaRPr lang="en-US" dirty="0"/>
          </a:p>
          <a:p>
            <a:r>
              <a:rPr lang="en-US" dirty="0"/>
              <a:t>Minister doesn’t pay income tax on housing but does pay SECA(self-employment tax).  </a:t>
            </a:r>
          </a:p>
          <a:p>
            <a:endParaRPr lang="en-US" dirty="0"/>
          </a:p>
          <a:p>
            <a:r>
              <a:rPr lang="en-US" dirty="0">
                <a:solidFill>
                  <a:srgbClr val="FF0000"/>
                </a:solidFill>
              </a:rPr>
              <a:t>Don’t adjust what was paid all year on W-2 even if minister didn’t use all of housing allowance(adjusts on his personal 1040).  Church doesn’t need to see receipts from minister.</a:t>
            </a:r>
          </a:p>
          <a:p>
            <a:r>
              <a:rPr lang="en-US" dirty="0">
                <a:solidFill>
                  <a:srgbClr val="FF0000"/>
                </a:solidFill>
              </a:rPr>
              <a:t>Don’t treat housing for non-minister as tax-free.</a:t>
            </a:r>
          </a:p>
          <a:p>
            <a:r>
              <a:rPr lang="en-US" dirty="0">
                <a:solidFill>
                  <a:srgbClr val="FF0000"/>
                </a:solidFill>
              </a:rPr>
              <a:t>Don’t forget to include fair rental value of housing provided in housing allowance.</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404627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D8EF1-04FA-3488-1DC6-A0ED000A6F3E}"/>
              </a:ext>
            </a:extLst>
          </p:cNvPr>
          <p:cNvSpPr>
            <a:spLocks noGrp="1"/>
          </p:cNvSpPr>
          <p:nvPr>
            <p:ph type="title"/>
          </p:nvPr>
        </p:nvSpPr>
        <p:spPr/>
        <p:txBody>
          <a:bodyPr/>
          <a:lstStyle/>
          <a:p>
            <a:r>
              <a:rPr lang="en-US" dirty="0"/>
              <a:t>Give W-2 to All Employees</a:t>
            </a:r>
          </a:p>
        </p:txBody>
      </p:sp>
      <p:sp>
        <p:nvSpPr>
          <p:cNvPr id="3" name="Content Placeholder 2">
            <a:extLst>
              <a:ext uri="{FF2B5EF4-FFF2-40B4-BE49-F238E27FC236}">
                <a16:creationId xmlns:a16="http://schemas.microsoft.com/office/drawing/2014/main" id="{05264FC2-80EF-E28F-75E0-F417C2C60999}"/>
              </a:ext>
            </a:extLst>
          </p:cNvPr>
          <p:cNvSpPr>
            <a:spLocks noGrp="1"/>
          </p:cNvSpPr>
          <p:nvPr>
            <p:ph idx="1"/>
          </p:nvPr>
        </p:nvSpPr>
        <p:spPr>
          <a:xfrm>
            <a:off x="491613" y="1474839"/>
            <a:ext cx="9016181" cy="4611329"/>
          </a:xfrm>
        </p:spPr>
        <p:txBody>
          <a:bodyPr>
            <a:normAutofit fontScale="85000" lnSpcReduction="10000"/>
          </a:bodyPr>
          <a:lstStyle/>
          <a:p>
            <a:r>
              <a:rPr lang="en-US" sz="1900" dirty="0"/>
              <a:t>If the worker is employee, W-2 should be provided to the employee by January 31</a:t>
            </a:r>
            <a:r>
              <a:rPr lang="en-US" sz="1900" baseline="30000" dirty="0"/>
              <a:t>st</a:t>
            </a:r>
            <a:r>
              <a:rPr lang="en-US" sz="1900" dirty="0"/>
              <a:t> of following year.</a:t>
            </a:r>
          </a:p>
          <a:p>
            <a:endParaRPr lang="en-US" sz="1900" dirty="0"/>
          </a:p>
          <a:p>
            <a:r>
              <a:rPr lang="en-US" sz="1900" dirty="0"/>
              <a:t>Ministers’ W-2 doesn’t have anything in boxes 3-6.  Self-employed for Social Security Medicare purposes. </a:t>
            </a:r>
          </a:p>
          <a:p>
            <a:pPr marL="0" indent="0">
              <a:buNone/>
            </a:pPr>
            <a:endParaRPr lang="en-US" sz="1900" dirty="0"/>
          </a:p>
          <a:p>
            <a:r>
              <a:rPr lang="en-US" sz="1900" dirty="0"/>
              <a:t>Housing allowance in box 14 (optional) or in letter.</a:t>
            </a:r>
          </a:p>
          <a:p>
            <a:endParaRPr lang="en-US" sz="1900" dirty="0"/>
          </a:p>
          <a:p>
            <a:r>
              <a:rPr lang="en-US" sz="1900" dirty="0"/>
              <a:t>Salary reduction for Guidestone retirement box 12 E</a:t>
            </a:r>
          </a:p>
          <a:p>
            <a:endParaRPr lang="en-US" sz="1900" dirty="0"/>
          </a:p>
          <a:p>
            <a:r>
              <a:rPr lang="en-US" sz="1900" dirty="0">
                <a:solidFill>
                  <a:srgbClr val="FF0000"/>
                </a:solidFill>
              </a:rPr>
              <a:t>Don’t report housing differently for ministers.  Qualified housing is excluded from box 1.</a:t>
            </a:r>
          </a:p>
          <a:p>
            <a:r>
              <a:rPr lang="en-US" sz="1900" dirty="0">
                <a:solidFill>
                  <a:srgbClr val="FF0000"/>
                </a:solidFill>
              </a:rPr>
              <a:t>Don’t put Guidestone contribution in box 1.</a:t>
            </a:r>
          </a:p>
          <a:p>
            <a:r>
              <a:rPr lang="en-US" sz="1900" dirty="0">
                <a:solidFill>
                  <a:srgbClr val="FF0000"/>
                </a:solidFill>
              </a:rPr>
              <a:t>Don’t report properly eligible accountable reimbursements on W-2</a:t>
            </a:r>
          </a:p>
          <a:p>
            <a:r>
              <a:rPr lang="en-US" sz="1900" dirty="0">
                <a:solidFill>
                  <a:srgbClr val="FF0000"/>
                </a:solidFill>
              </a:rPr>
              <a:t>Don’t withhold and submit FICA or Medicare on behalf of ministers.</a:t>
            </a:r>
          </a:p>
          <a:p>
            <a:endParaRPr lang="en-US" sz="1900" dirty="0">
              <a:solidFill>
                <a:srgbClr val="FF0000"/>
              </a:solidFill>
            </a:endParaRPr>
          </a:p>
          <a:p>
            <a:endParaRPr lang="en-US" sz="1900" dirty="0">
              <a:solidFill>
                <a:srgbClr val="FF0000"/>
              </a:solidFill>
            </a:endParaRPr>
          </a:p>
          <a:p>
            <a:endParaRPr lang="en-US" dirty="0"/>
          </a:p>
          <a:p>
            <a:endParaRPr lang="en-US" dirty="0"/>
          </a:p>
          <a:p>
            <a:endParaRPr lang="en-US" dirty="0"/>
          </a:p>
        </p:txBody>
      </p:sp>
    </p:spTree>
    <p:extLst>
      <p:ext uri="{BB962C8B-B14F-4D97-AF65-F5344CB8AC3E}">
        <p14:creationId xmlns:p14="http://schemas.microsoft.com/office/powerpoint/2010/main" val="17737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1000"/>
                                        <p:tgtEl>
                                          <p:spTgt spid="3">
                                            <p:txEl>
                                              <p:pRg st="8" end="8"/>
                                            </p:txEl>
                                          </p:spTgt>
                                        </p:tgtEl>
                                      </p:cBhvr>
                                    </p:animEffect>
                                    <p:anim calcmode="lin" valueType="num">
                                      <p:cBhvr>
                                        <p:cTn id="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8" end="8"/>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1000"/>
                                        <p:tgtEl>
                                          <p:spTgt spid="3">
                                            <p:txEl>
                                              <p:pRg st="9" end="9"/>
                                            </p:txEl>
                                          </p:spTgt>
                                        </p:tgtEl>
                                      </p:cBhvr>
                                    </p:animEffect>
                                    <p:anim calcmode="lin" valueType="num">
                                      <p:cBhvr>
                                        <p:cTn id="13"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9" end="9"/>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1000"/>
                                        <p:tgtEl>
                                          <p:spTgt spid="3">
                                            <p:txEl>
                                              <p:pRg st="10" end="10"/>
                                            </p:txEl>
                                          </p:spTgt>
                                        </p:tgtEl>
                                      </p:cBhvr>
                                    </p:animEffect>
                                    <p:anim calcmode="lin" valueType="num">
                                      <p:cBhvr>
                                        <p:cTn id="1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11" end="11"/>
                                            </p:txEl>
                                          </p:spTgt>
                                        </p:tgtEl>
                                        <p:attrNameLst>
                                          <p:attrName>style.visibility</p:attrName>
                                        </p:attrNameLst>
                                      </p:cBhvr>
                                      <p:to>
                                        <p:strVal val="visible"/>
                                      </p:to>
                                    </p:set>
                                    <p:animEffect transition="in" filter="fade">
                                      <p:cBhvr>
                                        <p:cTn id="22" dur="1000"/>
                                        <p:tgtEl>
                                          <p:spTgt spid="3">
                                            <p:txEl>
                                              <p:pRg st="11" end="11"/>
                                            </p:txEl>
                                          </p:spTgt>
                                        </p:tgtEl>
                                      </p:cBhvr>
                                    </p:animEffect>
                                    <p:anim calcmode="lin" valueType="num">
                                      <p:cBhvr>
                                        <p:cTn id="2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A9644-2359-6E7F-0CA4-10FD232BF8EF}"/>
              </a:ext>
            </a:extLst>
          </p:cNvPr>
          <p:cNvSpPr>
            <a:spLocks noGrp="1"/>
          </p:cNvSpPr>
          <p:nvPr>
            <p:ph type="title"/>
          </p:nvPr>
        </p:nvSpPr>
        <p:spPr>
          <a:xfrm>
            <a:off x="265471" y="285136"/>
            <a:ext cx="9074629" cy="1320800"/>
          </a:xfrm>
        </p:spPr>
        <p:txBody>
          <a:bodyPr/>
          <a:lstStyle/>
          <a:p>
            <a:r>
              <a:rPr lang="en-US" dirty="0"/>
              <a:t>Provide Independent Contractors 1099NEC</a:t>
            </a:r>
          </a:p>
        </p:txBody>
      </p:sp>
      <p:sp>
        <p:nvSpPr>
          <p:cNvPr id="3" name="Content Placeholder 2">
            <a:extLst>
              <a:ext uri="{FF2B5EF4-FFF2-40B4-BE49-F238E27FC236}">
                <a16:creationId xmlns:a16="http://schemas.microsoft.com/office/drawing/2014/main" id="{4B8C1F63-50E5-546F-9CB1-D136D3F78ED1}"/>
              </a:ext>
            </a:extLst>
          </p:cNvPr>
          <p:cNvSpPr>
            <a:spLocks noGrp="1"/>
          </p:cNvSpPr>
          <p:nvPr>
            <p:ph idx="1"/>
          </p:nvPr>
        </p:nvSpPr>
        <p:spPr>
          <a:xfrm>
            <a:off x="265471" y="1273557"/>
            <a:ext cx="9438967" cy="4310885"/>
          </a:xfrm>
        </p:spPr>
        <p:txBody>
          <a:bodyPr>
            <a:noAutofit/>
          </a:bodyPr>
          <a:lstStyle/>
          <a:p>
            <a:r>
              <a:rPr lang="en-US" dirty="0"/>
              <a:t>Church must get a W-9 to obtain tax identification number from contractor.</a:t>
            </a:r>
          </a:p>
          <a:p>
            <a:endParaRPr lang="en-US" dirty="0"/>
          </a:p>
          <a:p>
            <a:r>
              <a:rPr lang="en-US" dirty="0"/>
              <a:t>If using social security number as tax ID provided, then if paid $600 or more in a year the church must provide 1099NEC</a:t>
            </a:r>
          </a:p>
          <a:p>
            <a:endParaRPr lang="en-US" dirty="0"/>
          </a:p>
          <a:p>
            <a:r>
              <a:rPr lang="en-US" dirty="0"/>
              <a:t>If using EIN for tax identification number and incorporated, then 1099 not required.</a:t>
            </a:r>
          </a:p>
          <a:p>
            <a:endParaRPr lang="en-US" dirty="0"/>
          </a:p>
          <a:p>
            <a:r>
              <a:rPr lang="en-US" dirty="0"/>
              <a:t>If the contractor refuses to submit the W-9, then the church should withhold 24% and submit the name of contractor and the tax withheld at yearend.  </a:t>
            </a:r>
          </a:p>
          <a:p>
            <a:endParaRPr lang="en-US" dirty="0"/>
          </a:p>
          <a:p>
            <a:r>
              <a:rPr lang="en-US" dirty="0">
                <a:solidFill>
                  <a:srgbClr val="FF0000"/>
                </a:solidFill>
              </a:rPr>
              <a:t>Don’t assume incorporated.</a:t>
            </a:r>
          </a:p>
          <a:p>
            <a:r>
              <a:rPr lang="en-US" dirty="0">
                <a:solidFill>
                  <a:srgbClr val="FF0000"/>
                </a:solidFill>
              </a:rPr>
              <a:t>Don’t have to get a new W-9 every year.</a:t>
            </a:r>
          </a:p>
          <a:p>
            <a:r>
              <a:rPr lang="en-US" dirty="0">
                <a:solidFill>
                  <a:srgbClr val="FF0000"/>
                </a:solidFill>
              </a:rPr>
              <a:t>Don’t provide benefits for contractors</a:t>
            </a:r>
          </a:p>
          <a:p>
            <a:endParaRPr lang="en-US" dirty="0">
              <a:solidFill>
                <a:srgbClr val="FF0000"/>
              </a:solidFill>
            </a:endParaRPr>
          </a:p>
        </p:txBody>
      </p:sp>
    </p:spTree>
    <p:extLst>
      <p:ext uri="{BB962C8B-B14F-4D97-AF65-F5344CB8AC3E}">
        <p14:creationId xmlns:p14="http://schemas.microsoft.com/office/powerpoint/2010/main" val="26022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1991</TotalTime>
  <Words>1551</Words>
  <Application>Microsoft Office PowerPoint</Application>
  <PresentationFormat>Widescreen</PresentationFormat>
  <Paragraphs>145</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Freestyle Script</vt:lpstr>
      <vt:lpstr>Trebuchet MS</vt:lpstr>
      <vt:lpstr>Wingdings 3</vt:lpstr>
      <vt:lpstr>Facet</vt:lpstr>
      <vt:lpstr>Church Payroll Do’s &amp; Don’ts </vt:lpstr>
      <vt:lpstr>Classify Employees Exempt or Nonexempt</vt:lpstr>
      <vt:lpstr>Determine if Workers – Employee or Contractor </vt:lpstr>
      <vt:lpstr>Document and Administer Benefits Package for Employees Correctly</vt:lpstr>
      <vt:lpstr>Treat Ministers as Dual Status Employees </vt:lpstr>
      <vt:lpstr>All Employees Including Ministers Need to Provide and Sign Employment Documents</vt:lpstr>
      <vt:lpstr>Minister’s Housing Allowance Administered and Paid Properly</vt:lpstr>
      <vt:lpstr>Give W-2 to All Employees</vt:lpstr>
      <vt:lpstr>Provide Independent Contractors 1099NEC</vt:lpstr>
      <vt:lpstr>Taxable Income Reported Accurately</vt:lpstr>
      <vt:lpstr>Reimburse Ministry Business Expenses Correctly to Avoid Staff Being Unduly Taxed</vt:lpstr>
      <vt:lpstr>Reconcile All Documents Before Submitting Yearend Payroll Reporting Documents</vt:lpstr>
      <vt:lpstr>Payroll Filings and Deposits Should Be Submitted by Due Dates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Tony Neal</dc:creator>
  <cp:lastModifiedBy>Tony Neal</cp:lastModifiedBy>
  <cp:revision>4</cp:revision>
  <cp:lastPrinted>2025-03-03T19:19:02Z</cp:lastPrinted>
  <dcterms:created xsi:type="dcterms:W3CDTF">2025-02-16T21:25:09Z</dcterms:created>
  <dcterms:modified xsi:type="dcterms:W3CDTF">2025-03-04T13:25:39Z</dcterms:modified>
</cp:coreProperties>
</file>