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1" r:id="rId3"/>
    <p:sldId id="257" r:id="rId4"/>
    <p:sldId id="259" r:id="rId5"/>
    <p:sldId id="260" r:id="rId6"/>
    <p:sldId id="258" r:id="rId7"/>
  </p:sldIdLst>
  <p:sldSz cx="12192000" cy="6858000"/>
  <p:notesSz cx="6858000" cy="9313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908DF9-577E-4DE5-8459-20271A49803D}" v="5" dt="2026-01-18T13:32:19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1/28/2026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38DC7-0756-6F52-E6B8-27EC08362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10157214" cy="3035808"/>
          </a:xfrm>
        </p:spPr>
        <p:txBody>
          <a:bodyPr/>
          <a:lstStyle/>
          <a:p>
            <a:r>
              <a:rPr lang="en-US" dirty="0"/>
              <a:t>Payroll &amp; Tax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8F7E96-35E1-46EC-D392-65205AD66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25" y="4890853"/>
            <a:ext cx="7891272" cy="106984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D34817">
                  <a:lumMod val="75000"/>
                </a:srgbClr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CHURCH FINANCIAL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D34817">
                  <a:lumMod val="75000"/>
                </a:srgbClr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CONFERENCE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9D12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2026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2B4DDE-DFF3-8586-2AF0-BCDCBCC4D247}"/>
              </a:ext>
            </a:extLst>
          </p:cNvPr>
          <p:cNvSpPr txBox="1"/>
          <p:nvPr/>
        </p:nvSpPr>
        <p:spPr>
          <a:xfrm>
            <a:off x="8406581" y="5417574"/>
            <a:ext cx="3083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Tony Neal, CPA</a:t>
            </a:r>
          </a:p>
          <a:p>
            <a:r>
              <a:rPr lang="en-US" sz="1600" dirty="0"/>
              <a:t>Church Financial Services</a:t>
            </a:r>
          </a:p>
        </p:txBody>
      </p:sp>
    </p:spTree>
    <p:extLst>
      <p:ext uri="{BB962C8B-B14F-4D97-AF65-F5344CB8AC3E}">
        <p14:creationId xmlns:p14="http://schemas.microsoft.com/office/powerpoint/2010/main" val="2505449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4917-7825-27C8-5168-55DA2A39B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6689" y="4917309"/>
            <a:ext cx="8225569" cy="1940691"/>
          </a:xfrm>
        </p:spPr>
        <p:txBody>
          <a:bodyPr>
            <a:normAutofit fontScale="90000"/>
          </a:bodyPr>
          <a:lstStyle/>
          <a:p>
            <a:r>
              <a:rPr lang="en-US" dirty="0"/>
              <a:t>Payroll &amp; Tax Update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0738EA-9A40-52CE-6B09-5683A9B81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43432" y="235975"/>
            <a:ext cx="9665110" cy="4513006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sz="2400" dirty="0"/>
              <a:t>Many payroll software programs &amp; services allow employers to print W-2 (Copy B, C, &amp; 2) &amp; W-3 forms on standard 8.5 x 11 white paper, removing the need for pre-printed red scannable forms. 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SSA accepts black-and-white laser-printed forms on plain white paper, provided they are generated by approved software that meets strict IRS Publication 1141 guidelines. </a:t>
            </a:r>
          </a:p>
          <a:p>
            <a:pPr marL="342900" indent="-342900">
              <a:buFontTx/>
              <a:buChar char="-"/>
            </a:pPr>
            <a:r>
              <a:rPr lang="en-US" sz="2400" b="1" dirty="0"/>
              <a:t>1099 &amp; 1099NEC </a:t>
            </a:r>
            <a:r>
              <a:rPr lang="en-US" sz="2400" dirty="0"/>
              <a:t>filing threshold increases </a:t>
            </a:r>
            <a:r>
              <a:rPr lang="en-US" sz="2400" u="sng" dirty="0"/>
              <a:t>from $600 to $2000</a:t>
            </a:r>
          </a:p>
          <a:p>
            <a:pPr marL="342900" lvl="0" indent="-342900">
              <a:buFontTx/>
              <a:buChar char="-"/>
            </a:pPr>
            <a:r>
              <a:rPr lang="en-US" sz="2400" dirty="0"/>
              <a:t>Tax reduction on overtime pay – Tax years 2025-28 (only ½ extra pay not the original hourly rate) 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2026 Mileage deduction and reimbursement rate is  </a:t>
            </a:r>
            <a:r>
              <a:rPr lang="en-US" sz="2400" b="1" i="1" dirty="0"/>
              <a:t>72.5 cents </a:t>
            </a:r>
            <a:r>
              <a:rPr lang="en-US" sz="2400" dirty="0"/>
              <a:t>per mile</a:t>
            </a:r>
          </a:p>
          <a:p>
            <a:pPr marL="342900" lvl="0" indent="-342900">
              <a:buFontTx/>
              <a:buChar char="-"/>
            </a:pPr>
            <a:endParaRPr lang="en-US" sz="2200" dirty="0"/>
          </a:p>
          <a:p>
            <a:pPr marL="342900" lvl="0" indent="-342900">
              <a:buFontTx/>
              <a:buChar char="-"/>
            </a:pPr>
            <a:endParaRPr lang="en-US" sz="2200" dirty="0"/>
          </a:p>
          <a:p>
            <a:pPr marL="342900" lvl="0" indent="-342900">
              <a:buFontTx/>
              <a:buChar char="-"/>
            </a:pPr>
            <a:endParaRPr lang="en-US" sz="2200" dirty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87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13F68-4479-1DE6-1461-7EA61553B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OBBBA Tax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E6384-EBE1-A943-3E09-F7695FD7B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735" y="1956619"/>
            <a:ext cx="10233513" cy="4215581"/>
          </a:xfrm>
        </p:spPr>
        <p:txBody>
          <a:bodyPr>
            <a:normAutofit/>
          </a:bodyPr>
          <a:lstStyle/>
          <a:p>
            <a:pPr lvl="0"/>
            <a:r>
              <a:rPr lang="en-US" sz="2300" dirty="0"/>
              <a:t>Extension and modifications of higher standard deduction and lower tax rates except for 37% highest bracket. </a:t>
            </a:r>
          </a:p>
          <a:p>
            <a:pPr lvl="0"/>
            <a:r>
              <a:rPr lang="en-US" sz="2300" u="sng" dirty="0"/>
              <a:t>Permanently</a:t>
            </a:r>
            <a:r>
              <a:rPr lang="en-US" sz="2300" dirty="0"/>
              <a:t> gets rid of personal exemptions.</a:t>
            </a:r>
          </a:p>
          <a:p>
            <a:pPr lvl="0"/>
            <a:r>
              <a:rPr lang="en-US" sz="2300" dirty="0"/>
              <a:t>Increased SALT Cap from $10,000 to $40,000</a:t>
            </a:r>
          </a:p>
          <a:p>
            <a:pPr lvl="0"/>
            <a:r>
              <a:rPr lang="en-US" sz="2300" dirty="0"/>
              <a:t>Enhanced deduction for seniors (65 &amp; older) – Tax years 2025-28 (itemizers and non-itemizers)</a:t>
            </a:r>
          </a:p>
          <a:p>
            <a:pPr lvl="1"/>
            <a:r>
              <a:rPr lang="en-US" sz="2300" dirty="0"/>
              <a:t>$6000 per filer </a:t>
            </a:r>
          </a:p>
          <a:p>
            <a:pPr lvl="1"/>
            <a:r>
              <a:rPr lang="en-US" sz="2300" dirty="0"/>
              <a:t>with AGI &lt; $75,000 single; $150,000 married jointly; $0 married separate</a:t>
            </a:r>
          </a:p>
          <a:p>
            <a:pPr lvl="0"/>
            <a:r>
              <a:rPr lang="en-US" sz="2300" dirty="0"/>
              <a:t>Extends $2200 per child tax credit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914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40C19-5B2B-EF45-24FA-E1CD78119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OBBBA Tax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0212E-DA11-32EA-C7BC-B83165F66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735" y="1818968"/>
            <a:ext cx="9792930" cy="4719484"/>
          </a:xfrm>
        </p:spPr>
        <p:txBody>
          <a:bodyPr>
            <a:normAutofit/>
          </a:bodyPr>
          <a:lstStyle/>
          <a:p>
            <a:pPr lvl="0"/>
            <a:r>
              <a:rPr lang="en-US" sz="2300" dirty="0"/>
              <a:t>Imposes an excise tax on excess compensation highly compensated employees of tax-exempt organizations</a:t>
            </a:r>
          </a:p>
          <a:p>
            <a:pPr lvl="0"/>
            <a:r>
              <a:rPr lang="en-US" sz="2300" u="sng" dirty="0"/>
              <a:t>Permanently</a:t>
            </a:r>
            <a:r>
              <a:rPr lang="en-US" sz="2300" dirty="0"/>
              <a:t> expands partial deduction for charitable contributions (non-itemizers)</a:t>
            </a:r>
          </a:p>
          <a:p>
            <a:pPr lvl="1"/>
            <a:r>
              <a:rPr lang="en-US" sz="2300" b="1" dirty="0"/>
              <a:t>$1000 single</a:t>
            </a:r>
          </a:p>
          <a:p>
            <a:pPr lvl="1"/>
            <a:r>
              <a:rPr lang="en-US" sz="2300" b="1" dirty="0"/>
              <a:t>$2000 married filing jointly</a:t>
            </a:r>
          </a:p>
          <a:p>
            <a:pPr lvl="0"/>
            <a:r>
              <a:rPr lang="en-US" sz="2300" b="1" dirty="0"/>
              <a:t>.5 % </a:t>
            </a:r>
            <a:r>
              <a:rPr lang="en-US" sz="2300" dirty="0"/>
              <a:t>for individual charitable deduction (itemized)1% floor corporations'</a:t>
            </a:r>
          </a:p>
          <a:p>
            <a:pPr lvl="0"/>
            <a:r>
              <a:rPr lang="en-US" sz="2300" dirty="0"/>
              <a:t>1099 &amp; 1099NEC filing threshold increases from $600 to $2000</a:t>
            </a:r>
          </a:p>
          <a:p>
            <a:pPr lvl="0"/>
            <a:r>
              <a:rPr lang="en-US" sz="2300" dirty="0"/>
              <a:t>No tax on tips (max $25k &amp; amount of earned income &amp; phases out)</a:t>
            </a:r>
          </a:p>
        </p:txBody>
      </p:sp>
    </p:spTree>
    <p:extLst>
      <p:ext uri="{BB962C8B-B14F-4D97-AF65-F5344CB8AC3E}">
        <p14:creationId xmlns:p14="http://schemas.microsoft.com/office/powerpoint/2010/main" val="928102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FC7BB-5D6C-BE45-AD51-D7483BB25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OBBBA Tax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98ABB-0F9C-A53B-4759-991326B55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245" y="1917290"/>
            <a:ext cx="10322003" cy="4254910"/>
          </a:xfrm>
        </p:spPr>
        <p:txBody>
          <a:bodyPr>
            <a:normAutofit/>
          </a:bodyPr>
          <a:lstStyle/>
          <a:p>
            <a:pPr lvl="0"/>
            <a:r>
              <a:rPr lang="en-US" sz="2300" dirty="0"/>
              <a:t>Tax reduction on overtime pay – Tax years 2025-28</a:t>
            </a:r>
          </a:p>
          <a:p>
            <a:pPr lvl="1"/>
            <a:r>
              <a:rPr lang="en-US" sz="2300" dirty="0"/>
              <a:t>Only the </a:t>
            </a:r>
            <a:r>
              <a:rPr lang="en-US" sz="2300" b="1" dirty="0"/>
              <a:t>extra pay NOT the original/normal hourly rate</a:t>
            </a:r>
          </a:p>
          <a:p>
            <a:pPr lvl="0"/>
            <a:r>
              <a:rPr lang="en-US" sz="2300" dirty="0"/>
              <a:t>No tax on car loan interest – Tax years 2025-28</a:t>
            </a:r>
          </a:p>
          <a:p>
            <a:pPr lvl="1"/>
            <a:r>
              <a:rPr lang="en-US" sz="2300" dirty="0"/>
              <a:t>Phases out AGI $100,000 single; $200,000 married filing jointly</a:t>
            </a:r>
          </a:p>
          <a:p>
            <a:pPr lvl="1"/>
            <a:r>
              <a:rPr lang="en-US" sz="2300" dirty="0"/>
              <a:t>Assembled US</a:t>
            </a:r>
          </a:p>
          <a:p>
            <a:pPr lvl="0"/>
            <a:r>
              <a:rPr lang="en-US" sz="2300" dirty="0"/>
              <a:t>Trump accounts 2026 to incentivize education, entrepreneurship, and home ownership</a:t>
            </a:r>
          </a:p>
          <a:p>
            <a:pPr lvl="0"/>
            <a:r>
              <a:rPr lang="en-US" sz="2300" dirty="0"/>
              <a:t>Expands eligible 529 education purposes to elementary, secondary, home school as qualified (not just higher education expenses)</a:t>
            </a:r>
          </a:p>
          <a:p>
            <a:r>
              <a:rPr lang="en-US" sz="2300" dirty="0"/>
              <a:t>Some clean energy credits expire at the end of 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825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B21A7-A46C-94F8-CC18-CE43F3309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OBBBA Tax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E1C75-28A5-C035-EE2C-B1DFAF9D0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742" y="1877961"/>
            <a:ext cx="10292506" cy="4294239"/>
          </a:xfrm>
        </p:spPr>
        <p:txBody>
          <a:bodyPr/>
          <a:lstStyle/>
          <a:p>
            <a:pPr lvl="0"/>
            <a:r>
              <a:rPr lang="en-US" sz="2300" dirty="0"/>
              <a:t>Increased estate &amp; gift tax exemption extended </a:t>
            </a:r>
          </a:p>
          <a:p>
            <a:pPr lvl="1"/>
            <a:r>
              <a:rPr lang="en-US" sz="2300" dirty="0"/>
              <a:t>$15 million for single</a:t>
            </a:r>
          </a:p>
          <a:p>
            <a:pPr lvl="1"/>
            <a:r>
              <a:rPr lang="en-US" sz="2300" dirty="0"/>
              <a:t>$30 million for married filing jointly</a:t>
            </a:r>
          </a:p>
          <a:p>
            <a:pPr lvl="0"/>
            <a:r>
              <a:rPr lang="en-US" sz="2300" b="1" u="sng" dirty="0"/>
              <a:t>Permanently extends</a:t>
            </a:r>
            <a:r>
              <a:rPr lang="en-US" sz="2300" dirty="0"/>
              <a:t>:</a:t>
            </a:r>
          </a:p>
          <a:p>
            <a:pPr lvl="1"/>
            <a:r>
              <a:rPr lang="en-US" sz="2300" dirty="0"/>
              <a:t>Increased alternative minimum tax exemption</a:t>
            </a:r>
          </a:p>
          <a:p>
            <a:pPr lvl="1"/>
            <a:r>
              <a:rPr lang="en-US" sz="2300" dirty="0"/>
              <a:t>Lowered deduction for qualified residence interest - $750,000</a:t>
            </a:r>
          </a:p>
          <a:p>
            <a:pPr lvl="1"/>
            <a:r>
              <a:rPr lang="en-US" sz="2300" dirty="0"/>
              <a:t>Deduction personal casualty losses, natural disasters (itemizers only)</a:t>
            </a:r>
          </a:p>
          <a:p>
            <a:pPr lvl="1"/>
            <a:r>
              <a:rPr lang="en-US" sz="2300" dirty="0"/>
              <a:t>Termination of </a:t>
            </a:r>
            <a:r>
              <a:rPr lang="en-US" sz="2300" i="1" dirty="0"/>
              <a:t>miscellaneous itemized deductions</a:t>
            </a:r>
          </a:p>
          <a:p>
            <a:pPr lvl="1"/>
            <a:r>
              <a:rPr lang="en-US" sz="2300" dirty="0"/>
              <a:t>Termination of moving expenses </a:t>
            </a:r>
            <a:r>
              <a:rPr lang="en-US" sz="2300" i="1" dirty="0"/>
              <a:t>except for active duty military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313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{CF812BEE-55BB-4663-8357-AEE8149AE136}TF2ec419c9-97c3-4958-b02a-0886397d33afcfe10e4b-d68909c4b1b0</Template>
  <TotalTime>1403</TotalTime>
  <Words>441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 Black</vt:lpstr>
      <vt:lpstr>Rockwell</vt:lpstr>
      <vt:lpstr>Rockwell Condensed</vt:lpstr>
      <vt:lpstr>Wingdings</vt:lpstr>
      <vt:lpstr>Wood Type</vt:lpstr>
      <vt:lpstr>Payroll &amp; Tax Update</vt:lpstr>
      <vt:lpstr>Payroll &amp; Tax Update</vt:lpstr>
      <vt:lpstr>OBBBA Tax Update</vt:lpstr>
      <vt:lpstr>OBBBA Tax update</vt:lpstr>
      <vt:lpstr>OBBBA Tax update</vt:lpstr>
      <vt:lpstr>OBBBA Tax Update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Tony Neal</dc:creator>
  <cp:lastModifiedBy>Tony Neal</cp:lastModifiedBy>
  <cp:revision>3</cp:revision>
  <cp:lastPrinted>2026-01-18T13:33:16Z</cp:lastPrinted>
  <dcterms:created xsi:type="dcterms:W3CDTF">2026-01-11T23:03:03Z</dcterms:created>
  <dcterms:modified xsi:type="dcterms:W3CDTF">2026-01-28T20:51:14Z</dcterms:modified>
</cp:coreProperties>
</file>